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86" r:id="rId11"/>
    <p:sldId id="283" r:id="rId12"/>
    <p:sldId id="285" r:id="rId13"/>
    <p:sldId id="276" r:id="rId14"/>
    <p:sldId id="277" r:id="rId15"/>
    <p:sldId id="281" r:id="rId16"/>
    <p:sldId id="280" r:id="rId17"/>
    <p:sldId id="282" r:id="rId18"/>
    <p:sldId id="284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3">
          <p15:clr>
            <a:srgbClr val="A4A3A4"/>
          </p15:clr>
        </p15:guide>
        <p15:guide id="2" pos="29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BD54"/>
    <a:srgbClr val="B70000"/>
    <a:srgbClr val="B70014"/>
    <a:srgbClr val="7B0000"/>
    <a:srgbClr val="DB0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34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338" y="108"/>
      </p:cViewPr>
      <p:guideLst>
        <p:guide orient="horz" pos="523"/>
        <p:guide pos="29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7D7A9-0296-424D-8FBD-38A5210C59F4}" type="datetimeFigureOut">
              <a:rPr lang="en-US" smtClean="0"/>
              <a:t>5/5/2016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721E7-4DBE-BC44-988D-4128EE48D5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8131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1265E-45E4-914C-9FA3-8ECF266E0A83}" type="datetimeFigureOut">
              <a:rPr lang="en-US" smtClean="0"/>
              <a:t>5/5/2016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B9835-DA8B-D845-BA8B-2F9596FD2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1528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Red_Backgroun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2679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564134"/>
            <a:ext cx="9152680" cy="3025775"/>
          </a:xfrm>
          <a:prstGeom prst="rect">
            <a:avLst/>
          </a:prstGeom>
          <a:solidFill>
            <a:srgbClr val="7B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041" y="4187612"/>
            <a:ext cx="2691918" cy="17664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41" y="564134"/>
            <a:ext cx="1834775" cy="27569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69" y="831934"/>
            <a:ext cx="1837556" cy="27569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625" y="562923"/>
            <a:ext cx="1834775" cy="27569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900" y="831934"/>
            <a:ext cx="1834775" cy="27569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082" y="564134"/>
            <a:ext cx="1834775" cy="275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54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66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21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Advancing animal and human health with science and compassion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48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Advancing animal and human health with science and compassion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246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73175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0995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Advancing animal and human health with science and compassion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17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styles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Advancing animal and human health with science and compassion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18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Advancing animal and human health with science and compassion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240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 spc="3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3604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Advancing animal and human health with science and compassion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69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00500" cy="4144963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 marL="457200">
              <a:spcAft>
                <a:spcPts val="600"/>
              </a:spcAft>
              <a:defRPr sz="2000"/>
            </a:lvl2pPr>
            <a:lvl3pPr marL="685800">
              <a:spcAft>
                <a:spcPts val="600"/>
              </a:spcAft>
              <a:defRPr sz="1800"/>
            </a:lvl3pPr>
            <a:lvl4pPr marL="914400">
              <a:spcAft>
                <a:spcPts val="600"/>
              </a:spcAft>
              <a:defRPr sz="1600"/>
            </a:lvl4pPr>
            <a:lvl5pPr marL="1143000">
              <a:spcAft>
                <a:spcPts val="6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1400" y="1981200"/>
            <a:ext cx="3937000" cy="4144963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 marL="457200">
              <a:spcAft>
                <a:spcPts val="600"/>
              </a:spcAft>
              <a:defRPr sz="2000"/>
            </a:lvl2pPr>
            <a:lvl3pPr marL="685800">
              <a:spcAft>
                <a:spcPts val="600"/>
              </a:spcAft>
              <a:defRPr sz="1800" baseline="0"/>
            </a:lvl3pPr>
            <a:lvl4pPr marL="914400">
              <a:spcAft>
                <a:spcPts val="600"/>
              </a:spcAft>
              <a:defRPr sz="1600"/>
            </a:lvl4pPr>
            <a:lvl5pPr marL="1143000">
              <a:spcAft>
                <a:spcPts val="6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Advancing animal and human health with science and compassion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00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1000527"/>
            <a:ext cx="8331200" cy="125014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700" y="1930400"/>
            <a:ext cx="4013200" cy="63817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700" y="2568576"/>
            <a:ext cx="4013200" cy="3557587"/>
          </a:xfrm>
        </p:spPr>
        <p:txBody>
          <a:bodyPr/>
          <a:lstStyle>
            <a:lvl1pPr marL="182880" indent="-182880">
              <a:spcAft>
                <a:spcPts val="600"/>
              </a:spcAft>
              <a:defRPr sz="1800" baseline="0"/>
            </a:lvl1pPr>
            <a:lvl2pPr marL="457200" indent="-182880">
              <a:spcAft>
                <a:spcPts val="600"/>
              </a:spcAft>
              <a:defRPr sz="1800" baseline="0"/>
            </a:lvl2pPr>
            <a:lvl3pPr marL="685800">
              <a:spcAft>
                <a:spcPts val="600"/>
              </a:spcAft>
              <a:defRPr sz="1800"/>
            </a:lvl3pPr>
            <a:lvl4pPr marL="914400">
              <a:spcAft>
                <a:spcPts val="600"/>
              </a:spcAft>
              <a:defRPr sz="1600"/>
            </a:lvl4pPr>
            <a:lvl5pPr marL="1143000"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826" y="1928813"/>
            <a:ext cx="4030662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 cap="none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826" y="2568576"/>
            <a:ext cx="4030662" cy="3557587"/>
          </a:xfrm>
        </p:spPr>
        <p:txBody>
          <a:bodyPr/>
          <a:lstStyle>
            <a:lvl1pPr marL="182880" indent="-182880">
              <a:spcAft>
                <a:spcPts val="600"/>
              </a:spcAft>
              <a:defRPr sz="1800" baseline="0"/>
            </a:lvl1pPr>
            <a:lvl2pPr marL="457200" indent="-182880">
              <a:spcAft>
                <a:spcPts val="600"/>
              </a:spcAft>
              <a:defRPr sz="1800" baseline="0"/>
            </a:lvl2pPr>
            <a:lvl3pPr marL="685800">
              <a:spcAft>
                <a:spcPts val="600"/>
              </a:spcAft>
              <a:defRPr sz="1800"/>
            </a:lvl3pPr>
            <a:lvl4pPr marL="914400">
              <a:spcAft>
                <a:spcPts val="600"/>
              </a:spcAft>
              <a:defRPr sz="1600"/>
            </a:lvl4pPr>
            <a:lvl5pPr marL="1143000"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Advancing animal and human health with science and compassion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7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5700"/>
            <a:ext cx="3008313" cy="7239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400" y="1155700"/>
            <a:ext cx="4978400" cy="4970463"/>
          </a:xfrm>
        </p:spPr>
        <p:txBody>
          <a:bodyPr/>
          <a:lstStyle>
            <a:lvl1pPr>
              <a:defRPr sz="2400"/>
            </a:lvl1pPr>
            <a:lvl2pPr marL="457200" indent="-182880">
              <a:defRPr sz="2200"/>
            </a:lvl2pPr>
            <a:lvl3pPr marL="685800" indent="-182880">
              <a:defRPr sz="2000" baseline="0"/>
            </a:lvl3pPr>
            <a:lvl4pPr marL="914400">
              <a:defRPr sz="1800" baseline="0"/>
            </a:lvl4pPr>
            <a:lvl5pPr marL="1143000">
              <a:defRPr sz="16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79600"/>
            <a:ext cx="3008313" cy="4246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Advancing animal and human health with science and compassion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47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Advancing animal and human health with science and compassion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46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 userDrawn="1"/>
        </p:nvSpPr>
        <p:spPr>
          <a:xfrm>
            <a:off x="-1" y="6484619"/>
            <a:ext cx="9144000" cy="389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700" y="1000527"/>
            <a:ext cx="8331200" cy="125014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917700"/>
            <a:ext cx="8331200" cy="42084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4158" y="6483350"/>
            <a:ext cx="51937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Advancing animal and human health with science and compassion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4800" y="6483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B6F24-B152-E34C-9FEA-21E4BFD4CB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-1" y="0"/>
            <a:ext cx="9144001" cy="546100"/>
          </a:xfrm>
          <a:prstGeom prst="rect">
            <a:avLst/>
          </a:prstGeom>
          <a:solidFill>
            <a:srgbClr val="B7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-1" y="533400"/>
            <a:ext cx="9144001" cy="45719"/>
          </a:xfrm>
          <a:prstGeom prst="rect">
            <a:avLst/>
          </a:prstGeom>
          <a:solidFill>
            <a:srgbClr val="7B0000"/>
          </a:solidFill>
          <a:ln>
            <a:noFill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0" y="83274"/>
            <a:ext cx="1358900" cy="41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0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51" r:id="rId5"/>
    <p:sldLayoutId id="2147483652" r:id="rId6"/>
    <p:sldLayoutId id="2147483653" r:id="rId7"/>
    <p:sldLayoutId id="2147483656" r:id="rId8"/>
    <p:sldLayoutId id="2147483654" r:id="rId9"/>
    <p:sldLayoutId id="2147483657" r:id="rId10"/>
    <p:sldLayoutId id="2147483655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rgbClr val="B70000"/>
          </a:solidFill>
          <a:effectLst>
            <a:outerShdw blurRad="57150" dist="25400" dir="2700000" algn="tl" rotWithShape="0">
              <a:srgbClr val="000000">
                <a:alpha val="30000"/>
              </a:srgbClr>
            </a:outerShdw>
          </a:effectLst>
          <a:latin typeface="Candara"/>
          <a:ea typeface="+mj-ea"/>
          <a:cs typeface="+mj-cs"/>
        </a:defRPr>
      </a:lvl1pPr>
    </p:titleStyle>
    <p:bodyStyle>
      <a:lvl1pPr marL="0" indent="-182880" algn="l" defTabSz="457200" rtl="0" eaLnBrk="1" latinLnBrk="0" hangingPunct="1">
        <a:spcBef>
          <a:spcPts val="0"/>
        </a:spcBef>
        <a:spcAft>
          <a:spcPts val="1200"/>
        </a:spcAft>
        <a:buClr>
          <a:srgbClr val="7B0000"/>
        </a:buClr>
        <a:buSzPct val="90000"/>
        <a:buFont typeface="Arial"/>
        <a:buChar char="•"/>
        <a:defRPr sz="2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457200" rtl="0" eaLnBrk="1" latinLnBrk="0" hangingPunct="1">
        <a:spcBef>
          <a:spcPts val="0"/>
        </a:spcBef>
        <a:spcAft>
          <a:spcPts val="1200"/>
        </a:spcAft>
        <a:buClr>
          <a:srgbClr val="7B0000"/>
        </a:buClr>
        <a:buSzPct val="90000"/>
        <a:buFont typeface="Arial"/>
        <a:buChar char="•"/>
        <a:defRPr sz="22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137160" algn="l" defTabSz="457200" rtl="0" eaLnBrk="1" latinLnBrk="0" hangingPunct="1">
        <a:spcBef>
          <a:spcPts val="0"/>
        </a:spcBef>
        <a:spcAft>
          <a:spcPts val="1200"/>
        </a:spcAft>
        <a:buClr>
          <a:srgbClr val="7B0000"/>
        </a:buClr>
        <a:buSzPct val="90000"/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137160" algn="l" defTabSz="457200" rtl="0" eaLnBrk="1" latinLnBrk="0" hangingPunct="1">
        <a:spcBef>
          <a:spcPts val="0"/>
        </a:spcBef>
        <a:spcAft>
          <a:spcPts val="1200"/>
        </a:spcAft>
        <a:buClr>
          <a:schemeClr val="bg1">
            <a:lumMod val="50000"/>
          </a:schemeClr>
        </a:buClr>
        <a:buSzPct val="90000"/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457200" rtl="0" eaLnBrk="1" latinLnBrk="0" hangingPunct="1">
        <a:spcBef>
          <a:spcPts val="0"/>
        </a:spcBef>
        <a:spcAft>
          <a:spcPts val="1200"/>
        </a:spcAft>
        <a:buClr>
          <a:schemeClr val="bg1">
            <a:lumMod val="50000"/>
          </a:schemeClr>
        </a:buClr>
        <a:buSzPct val="90000"/>
        <a:buFont typeface="Arial"/>
        <a:buChar char="•"/>
        <a:defRPr sz="18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w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38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Applicants </a:t>
            </a:r>
            <a:r>
              <a:rPr lang="en-US" dirty="0"/>
              <a:t>are notified of their application decision status via postal mail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Admit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Waitlist </a:t>
            </a:r>
            <a:r>
              <a:rPr lang="en-US" dirty="0"/>
              <a:t>#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Regret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Admitted </a:t>
            </a:r>
            <a:r>
              <a:rPr lang="en-US" dirty="0" smtClean="0"/>
              <a:t>applicants </a:t>
            </a:r>
            <a:r>
              <a:rPr lang="en-US" dirty="0"/>
              <a:t>must accept or decline position prior to April </a:t>
            </a:r>
            <a:r>
              <a:rPr lang="en-US" dirty="0" smtClean="0"/>
              <a:t>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Waitlist admission begins after April 15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Regret advising begins April 15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Advancing animal and human health with science and compassion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Dual-Degree offerings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The School of Veterinary Medicine offers several research opportunities and dual degree and certificate programs for DVM program students</a:t>
            </a:r>
            <a:r>
              <a:rPr lang="en-US" dirty="0" smtClean="0"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en-US" dirty="0" smtClean="0">
                <a:cs typeface="Times New Roman" panose="02020603050405020304" pitchFamily="18" charset="0"/>
              </a:rPr>
              <a:t>Student-hourly employment in a research lab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 smtClean="0">
                <a:cs typeface="Times New Roman" panose="02020603050405020304" pitchFamily="18" charset="0"/>
              </a:rPr>
              <a:t>UW-SVM Summer Research Scholars program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DVM + MS (Comparative Biomedical Sciences)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dirty="0">
                <a:cs typeface="Times New Roman" panose="02020603050405020304" pitchFamily="18" charset="0"/>
              </a:rPr>
              <a:t>DVM + PhD (Comparative Biomedical Sciences; other graduate programs)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dirty="0">
                <a:cs typeface="Times New Roman" panose="02020603050405020304" pitchFamily="18" charset="0"/>
              </a:rPr>
              <a:t>DVM + MPH (Master of Public Health)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dirty="0">
                <a:cs typeface="Times New Roman" panose="02020603050405020304" pitchFamily="18" charset="0"/>
              </a:rPr>
              <a:t>DVM + Certificate in Global Health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Advancing animal and human health with science and compassion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17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ndara" panose="020E0502030303020204" pitchFamily="34" charset="0"/>
                <a:cs typeface="Arial" panose="020B0604020202020204" pitchFamily="34" charset="0"/>
              </a:rPr>
              <a:t>Dual DVM/PhD training program</a:t>
            </a:r>
            <a:endParaRPr lang="en-US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837509"/>
            <a:ext cx="4000500" cy="428865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 opportunity for a direct path to the dual degree prior to matriculation in to the DVM program</a:t>
            </a:r>
          </a:p>
          <a:p>
            <a:pPr indent="0">
              <a:buNone/>
            </a:pPr>
            <a:endParaRPr lang="en-US" dirty="0" smtClean="0"/>
          </a:p>
          <a:p>
            <a:r>
              <a:rPr lang="en-US" dirty="0"/>
              <a:t>Completion of the DVM program and completion of the requirements of the PhD within 8 years</a:t>
            </a:r>
          </a:p>
          <a:p>
            <a:pPr lvl="1"/>
            <a:r>
              <a:rPr lang="en-US" dirty="0"/>
              <a:t>Year One DVM</a:t>
            </a:r>
          </a:p>
          <a:p>
            <a:pPr lvl="1"/>
            <a:r>
              <a:rPr lang="en-US" dirty="0"/>
              <a:t>Year Two DVM</a:t>
            </a:r>
          </a:p>
          <a:p>
            <a:pPr lvl="1"/>
            <a:r>
              <a:rPr lang="en-US" dirty="0"/>
              <a:t>Year One PhD</a:t>
            </a:r>
          </a:p>
          <a:p>
            <a:pPr lvl="1"/>
            <a:r>
              <a:rPr lang="en-US" dirty="0"/>
              <a:t>Year Two PhD</a:t>
            </a:r>
          </a:p>
          <a:p>
            <a:pPr lvl="1"/>
            <a:r>
              <a:rPr lang="en-US" dirty="0"/>
              <a:t>Year Three PhD</a:t>
            </a:r>
          </a:p>
          <a:p>
            <a:pPr lvl="1"/>
            <a:r>
              <a:rPr lang="en-US" dirty="0"/>
              <a:t>Year Four PhD </a:t>
            </a:r>
          </a:p>
          <a:p>
            <a:pPr lvl="1"/>
            <a:r>
              <a:rPr lang="en-US" dirty="0"/>
              <a:t>Year Three DVM</a:t>
            </a:r>
          </a:p>
          <a:p>
            <a:pPr lvl="1"/>
            <a:r>
              <a:rPr lang="en-US" dirty="0"/>
              <a:t>Year Four </a:t>
            </a:r>
            <a:r>
              <a:rPr lang="en-US" dirty="0" smtClean="0"/>
              <a:t>DVM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51400" y="1837509"/>
            <a:ext cx="3937000" cy="428865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One individual admitted each </a:t>
            </a:r>
            <a:r>
              <a:rPr lang="en-US" dirty="0" smtClean="0"/>
              <a:t>year</a:t>
            </a:r>
          </a:p>
          <a:p>
            <a:r>
              <a:rPr lang="en-US" dirty="0" smtClean="0"/>
              <a:t>Financial Support</a:t>
            </a:r>
          </a:p>
          <a:p>
            <a:pPr lvl="1"/>
            <a:r>
              <a:rPr lang="en-US" dirty="0"/>
              <a:t>Graduated scholarship support throughout the DVM program</a:t>
            </a:r>
          </a:p>
          <a:p>
            <a:pPr lvl="2"/>
            <a:r>
              <a:rPr lang="en-US" dirty="0"/>
              <a:t>$5,000/$10,000/$15,000/$20,000</a:t>
            </a:r>
          </a:p>
          <a:p>
            <a:pPr lvl="1"/>
            <a:r>
              <a:rPr lang="en-US" dirty="0" smtClean="0"/>
              <a:t>Graduate assistant stipend, tuition, health insurance provided during PhD training</a:t>
            </a:r>
          </a:p>
          <a:p>
            <a:r>
              <a:rPr lang="en-US" dirty="0"/>
              <a:t>Admissions Process</a:t>
            </a:r>
          </a:p>
          <a:p>
            <a:pPr lvl="1"/>
            <a:r>
              <a:rPr lang="en-US" dirty="0"/>
              <a:t>Completion of all components of the DVM program application</a:t>
            </a:r>
          </a:p>
          <a:p>
            <a:pPr lvl="1"/>
            <a:r>
              <a:rPr lang="en-US" dirty="0"/>
              <a:t>Additional essay based DVM/PhD Supplemental Application questions</a:t>
            </a:r>
          </a:p>
          <a:p>
            <a:pPr lvl="1"/>
            <a:r>
              <a:rPr lang="en-US" dirty="0" smtClean="0"/>
              <a:t>Top applicants </a:t>
            </a:r>
            <a:r>
              <a:rPr lang="en-US" dirty="0"/>
              <a:t>interviewed via Skype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Advancing animal and human health with science and compassion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7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2016-2017 Cost of Attendance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Tuition and fees</a:t>
            </a:r>
          </a:p>
          <a:p>
            <a:r>
              <a:rPr lang="en-US" dirty="0" smtClean="0"/>
              <a:t>Wisconsin Resident					$22,762.00</a:t>
            </a:r>
          </a:p>
          <a:p>
            <a:r>
              <a:rPr lang="en-US" dirty="0" smtClean="0"/>
              <a:t>Non-Resident						$35,906.00</a:t>
            </a:r>
          </a:p>
          <a:p>
            <a:endParaRPr lang="en-US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SVM students complete the FAFSA to determine loan eligibility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SVM students have the opportunity to apply for scholarships each year through a General Scholarship Application process coordinated by the SVM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Advancing animal and human health with science and compassion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5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DVM Curriculum:</a:t>
            </a:r>
            <a:br>
              <a:rPr lang="en-US" dirty="0" smtClean="0"/>
            </a:br>
            <a:r>
              <a:rPr lang="en-US" dirty="0" smtClean="0"/>
              <a:t>Year One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Veterinary Anatomy</a:t>
            </a:r>
          </a:p>
          <a:p>
            <a:r>
              <a:rPr lang="en-US" dirty="0" smtClean="0"/>
              <a:t>Veterinary Histology</a:t>
            </a:r>
          </a:p>
          <a:p>
            <a:r>
              <a:rPr lang="en-US" dirty="0" smtClean="0"/>
              <a:t>Veterinary Physiology</a:t>
            </a:r>
          </a:p>
          <a:p>
            <a:r>
              <a:rPr lang="en-US" dirty="0" smtClean="0"/>
              <a:t>Radiographic Anatomy of the Dog and Cat</a:t>
            </a:r>
          </a:p>
          <a:p>
            <a:r>
              <a:rPr lang="en-US" dirty="0" smtClean="0"/>
              <a:t>Veterinary Neuroanatomy and Neurophysiology</a:t>
            </a:r>
          </a:p>
          <a:p>
            <a:r>
              <a:rPr lang="en-US" dirty="0" smtClean="0"/>
              <a:t>Veterinary Parasitology</a:t>
            </a:r>
          </a:p>
          <a:p>
            <a:r>
              <a:rPr lang="en-US" dirty="0" smtClean="0"/>
              <a:t>Veterinary Nutrition</a:t>
            </a:r>
          </a:p>
          <a:p>
            <a:r>
              <a:rPr lang="en-US" dirty="0" smtClean="0"/>
              <a:t>Health, History and Physical Exam</a:t>
            </a:r>
          </a:p>
          <a:p>
            <a:r>
              <a:rPr lang="en-US" dirty="0" smtClean="0"/>
              <a:t>Introduction to the VMTH</a:t>
            </a:r>
          </a:p>
          <a:p>
            <a:r>
              <a:rPr lang="en-US" dirty="0" smtClean="0"/>
              <a:t>Veterinary </a:t>
            </a:r>
            <a:r>
              <a:rPr lang="en-US" dirty="0"/>
              <a:t>Ethics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Advancing animal and human health with science and compassion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5" descr="fwJennBennett12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654638"/>
            <a:ext cx="4978400" cy="329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798570" y="4733598"/>
            <a:ext cx="6477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en-US" altLang="en-US" sz="6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©</a:t>
            </a:r>
            <a:r>
              <a:rPr lang="en-US" altLang="en-US" sz="6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L. Sullivan)</a:t>
            </a:r>
          </a:p>
        </p:txBody>
      </p:sp>
    </p:spTree>
    <p:extLst>
      <p:ext uri="{BB962C8B-B14F-4D97-AF65-F5344CB8AC3E}">
        <p14:creationId xmlns:p14="http://schemas.microsoft.com/office/powerpoint/2010/main" val="10278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DVM Curriculum:</a:t>
            </a:r>
            <a:br>
              <a:rPr lang="en-US" dirty="0" smtClean="0"/>
            </a:br>
            <a:r>
              <a:rPr lang="en-US" dirty="0" smtClean="0"/>
              <a:t>Year Two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Veterinary Immunology</a:t>
            </a:r>
          </a:p>
          <a:p>
            <a:r>
              <a:rPr lang="en-US" dirty="0" smtClean="0"/>
              <a:t>Veterinary Bacteriology and Mycology</a:t>
            </a:r>
          </a:p>
          <a:p>
            <a:r>
              <a:rPr lang="en-US" dirty="0" smtClean="0"/>
              <a:t>Veterinary Epidemiology</a:t>
            </a:r>
          </a:p>
          <a:p>
            <a:r>
              <a:rPr lang="en-US" dirty="0" smtClean="0"/>
              <a:t>Veterinary Virology</a:t>
            </a:r>
          </a:p>
          <a:p>
            <a:r>
              <a:rPr lang="en-US" dirty="0" smtClean="0"/>
              <a:t>Pathology</a:t>
            </a:r>
          </a:p>
          <a:p>
            <a:r>
              <a:rPr lang="en-US" dirty="0" smtClean="0"/>
              <a:t>Veterinary Toxicology</a:t>
            </a:r>
          </a:p>
          <a:p>
            <a:r>
              <a:rPr lang="en-US" dirty="0" smtClean="0"/>
              <a:t>Fundamentals of Anesthesiology</a:t>
            </a:r>
          </a:p>
          <a:p>
            <a:r>
              <a:rPr lang="en-US" dirty="0" smtClean="0"/>
              <a:t>Surgery Fundamentals</a:t>
            </a:r>
          </a:p>
          <a:p>
            <a:r>
              <a:rPr lang="en-US" dirty="0" smtClean="0"/>
              <a:t>Introduction to the VMTH</a:t>
            </a:r>
          </a:p>
          <a:p>
            <a:r>
              <a:rPr lang="en-US" dirty="0" smtClean="0"/>
              <a:t>Veterinary Ethics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Advancing animal and human health with science and compassion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8" descr="wClassAwake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273462"/>
            <a:ext cx="4978400" cy="185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wDSC02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7" y="1355955"/>
            <a:ext cx="2105025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80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DVM Curriculum:</a:t>
            </a:r>
            <a:br>
              <a:rPr lang="en-US" dirty="0" smtClean="0"/>
            </a:br>
            <a:r>
              <a:rPr lang="en-US" dirty="0" smtClean="0"/>
              <a:t>Year Three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Companion animal, Equine, and Food Animal medicine</a:t>
            </a:r>
          </a:p>
          <a:p>
            <a:r>
              <a:rPr lang="en-US" dirty="0"/>
              <a:t>Small and large animal </a:t>
            </a:r>
            <a:r>
              <a:rPr lang="en-US" dirty="0" smtClean="0"/>
              <a:t>surgery</a:t>
            </a:r>
          </a:p>
          <a:p>
            <a:r>
              <a:rPr lang="en-US" dirty="0" smtClean="0"/>
              <a:t>Diagnostic and therapeutic techniques</a:t>
            </a:r>
          </a:p>
          <a:p>
            <a:r>
              <a:rPr lang="en-US" dirty="0" smtClean="0"/>
              <a:t>Veterinary diagnostic imagining</a:t>
            </a:r>
          </a:p>
          <a:p>
            <a:r>
              <a:rPr lang="en-US" dirty="0" smtClean="0"/>
              <a:t>Regulatory Veterinary Medicine and Public Health</a:t>
            </a:r>
          </a:p>
          <a:p>
            <a:r>
              <a:rPr lang="en-US" dirty="0" smtClean="0"/>
              <a:t>Special Species Health</a:t>
            </a:r>
          </a:p>
          <a:p>
            <a:r>
              <a:rPr lang="en-US" dirty="0" smtClean="0"/>
              <a:t>Professional Skills in Veterinary Medicine</a:t>
            </a:r>
          </a:p>
          <a:p>
            <a:r>
              <a:rPr lang="en-US" dirty="0" smtClean="0"/>
              <a:t>Veterinary Ethics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Advancing animal and human health with science and compassion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Content Placeholder 6" descr="wJrSxChristyRachael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18769"/>
            <a:ext cx="4978400" cy="384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039100" y="5346286"/>
            <a:ext cx="6477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en-US" altLang="en-US" sz="6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©</a:t>
            </a:r>
            <a:r>
              <a:rPr lang="en-US" altLang="en-US" sz="6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L. Sullivan)</a:t>
            </a:r>
          </a:p>
        </p:txBody>
      </p:sp>
    </p:spTree>
    <p:extLst>
      <p:ext uri="{BB962C8B-B14F-4D97-AF65-F5344CB8AC3E}">
        <p14:creationId xmlns:p14="http://schemas.microsoft.com/office/powerpoint/2010/main" val="190494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DVM Curriculum:</a:t>
            </a:r>
            <a:br>
              <a:rPr lang="en-US" dirty="0" smtClean="0"/>
            </a:br>
            <a:r>
              <a:rPr lang="en-US" dirty="0" smtClean="0"/>
              <a:t>Year Four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0" y="1879600"/>
            <a:ext cx="4254137" cy="36851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Clinical rotations, Didactic courses, Externship</a:t>
            </a:r>
          </a:p>
          <a:p>
            <a:r>
              <a:rPr lang="en-US" dirty="0" smtClean="0"/>
              <a:t>Select from one of five career emphasis options: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Small Animal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Large Animal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Mixed Animal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Food Animal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Other (goals not represented by other options)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Aquatics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Laboratory </a:t>
            </a:r>
            <a:r>
              <a:rPr lang="en-US" dirty="0"/>
              <a:t>a</a:t>
            </a:r>
            <a:r>
              <a:rPr lang="en-US" dirty="0" smtClean="0"/>
              <a:t>nimal medicine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Special species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Research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Advancing animal and human health with science and compassion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17</a:t>
            </a:fld>
            <a:endParaRPr lang="en-US" dirty="0"/>
          </a:p>
        </p:txBody>
      </p:sp>
      <p:pic>
        <p:nvPicPr>
          <p:cNvPr id="10" name="Picture 3" descr="DSCN416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40" y="2083277"/>
            <a:ext cx="4023360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101012" y="4916647"/>
            <a:ext cx="68738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en-US" altLang="en-US" sz="6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©</a:t>
            </a:r>
            <a:r>
              <a:rPr lang="en-US" altLang="en-US" sz="6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C. W. Olsen)</a:t>
            </a:r>
          </a:p>
        </p:txBody>
      </p:sp>
    </p:spTree>
    <p:extLst>
      <p:ext uri="{BB962C8B-B14F-4D97-AF65-F5344CB8AC3E}">
        <p14:creationId xmlns:p14="http://schemas.microsoft.com/office/powerpoint/2010/main" val="201602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3700" y="1000527"/>
            <a:ext cx="8331200" cy="5583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793966"/>
            <a:ext cx="8331200" cy="433219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b="1" dirty="0">
                <a:cs typeface="Times New Roman" panose="02020603050405020304" pitchFamily="18" charset="0"/>
              </a:rPr>
              <a:t>Jenna </a:t>
            </a:r>
            <a:r>
              <a:rPr lang="en-US" altLang="en-US" b="1" dirty="0">
                <a:cs typeface="Times New Roman" panose="02020603050405020304" pitchFamily="18" charset="0"/>
              </a:rPr>
              <a:t>Henshue</a:t>
            </a:r>
            <a:r>
              <a:rPr lang="en-US" altLang="en-US" b="1" dirty="0">
                <a:cs typeface="Times New Roman" panose="02020603050405020304" pitchFamily="18" charset="0"/>
              </a:rPr>
              <a:t>, Director of Admissions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j</a:t>
            </a:r>
            <a:r>
              <a:rPr lang="en-US" altLang="en-US" dirty="0" smtClean="0">
                <a:cs typeface="Times New Roman" panose="02020603050405020304" pitchFamily="18" charset="0"/>
              </a:rPr>
              <a:t>enna.henshue@wisc.edu</a:t>
            </a:r>
            <a:endParaRPr lang="en-US" altLang="en-US" dirty="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b="1" dirty="0">
                <a:cs typeface="Times New Roman" panose="02020603050405020304" pitchFamily="18" charset="0"/>
              </a:rPr>
              <a:t>Carmen Reamer, Pre-Vet </a:t>
            </a:r>
            <a:r>
              <a:rPr lang="en-US" altLang="en-US" b="1" dirty="0" smtClean="0">
                <a:cs typeface="Times New Roman" panose="02020603050405020304" pitchFamily="18" charset="0"/>
              </a:rPr>
              <a:t>Advisor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c</a:t>
            </a:r>
            <a:r>
              <a:rPr lang="en-US" altLang="en-US" dirty="0" smtClean="0">
                <a:cs typeface="Times New Roman" panose="02020603050405020304" pitchFamily="18" charset="0"/>
              </a:rPr>
              <a:t>armen.reamer@wisc.edu</a:t>
            </a:r>
            <a:endParaRPr lang="en-US" altLang="en-US" dirty="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en-US" dirty="0" smtClean="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dirty="0" smtClean="0">
                <a:cs typeface="Times New Roman" panose="02020603050405020304" pitchFamily="18" charset="0"/>
              </a:rPr>
              <a:t>Office </a:t>
            </a:r>
            <a:r>
              <a:rPr lang="en-US" altLang="en-US" dirty="0">
                <a:cs typeface="Times New Roman" panose="02020603050405020304" pitchFamily="18" charset="0"/>
              </a:rPr>
              <a:t>of Academic Affairs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School of Veterinary Medicine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2015 Linden Drive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Madison, WI 53706-1102</a:t>
            </a:r>
          </a:p>
          <a:p>
            <a:pPr>
              <a:lnSpc>
                <a:spcPct val="80000"/>
              </a:lnSpc>
            </a:pPr>
            <a:endParaRPr lang="en-US" altLang="en-US" b="1" dirty="0" smtClean="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b="1" dirty="0" smtClean="0">
                <a:cs typeface="Times New Roman" panose="02020603050405020304" pitchFamily="18" charset="0"/>
              </a:rPr>
              <a:t>www.vetmed.wisc.edu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b="1" dirty="0">
                <a:cs typeface="Times New Roman" panose="02020603050405020304" pitchFamily="18" charset="0"/>
              </a:rPr>
              <a:t>oaa@svm.vetmed.wisc.edu</a:t>
            </a:r>
          </a:p>
          <a:p>
            <a:pPr>
              <a:lnSpc>
                <a:spcPct val="80000"/>
              </a:lnSpc>
            </a:pPr>
            <a:r>
              <a:rPr lang="en-US" altLang="en-US" b="1" dirty="0">
                <a:cs typeface="Times New Roman" panose="02020603050405020304" pitchFamily="18" charset="0"/>
              </a:rPr>
              <a:t>(608) 263-2525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Advancing animal and human health with science and compassion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18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5872" y="4181195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www.vetmed.wisc.edu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Advancing animal and human health with science and </a:t>
            </a:r>
            <a:r>
              <a:rPr lang="en-US" dirty="0" smtClean="0"/>
              <a:t>compassion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19</a:t>
            </a:fld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1362823"/>
            <a:ext cx="2676449" cy="2192139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78" y="5039975"/>
            <a:ext cx="485775" cy="495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476" y="5032575"/>
            <a:ext cx="485775" cy="495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674" y="5032575"/>
            <a:ext cx="495300" cy="495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910" y="5032575"/>
            <a:ext cx="562371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8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Veterinary Medicine:</a:t>
            </a:r>
            <a:br>
              <a:rPr lang="en-US" dirty="0" smtClean="0">
                <a:latin typeface="Candara" panose="020E0502030303020204" pitchFamily="34" charset="0"/>
              </a:rPr>
            </a:br>
            <a:r>
              <a:rPr lang="en-US" dirty="0" smtClean="0">
                <a:latin typeface="Candara" panose="020E0502030303020204" pitchFamily="34" charset="0"/>
              </a:rPr>
              <a:t>An Admissions Overview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099" y="4145280"/>
            <a:ext cx="8029301" cy="1200150"/>
          </a:xfrm>
        </p:spPr>
        <p:txBody>
          <a:bodyPr>
            <a:normAutofit/>
          </a:bodyPr>
          <a:lstStyle/>
          <a:p>
            <a:pPr>
              <a:lnSpc>
                <a:spcPts val="1000"/>
              </a:lnSpc>
            </a:pPr>
            <a:r>
              <a:rPr lang="en-US" dirty="0" smtClean="0"/>
              <a:t>Jenna Henshue</a:t>
            </a:r>
          </a:p>
          <a:p>
            <a:pPr>
              <a:lnSpc>
                <a:spcPts val="1000"/>
              </a:lnSpc>
            </a:pPr>
            <a:endParaRPr lang="en-US" sz="2000" i="1" dirty="0" smtClean="0"/>
          </a:p>
          <a:p>
            <a:pPr>
              <a:lnSpc>
                <a:spcPts val="1000"/>
              </a:lnSpc>
            </a:pPr>
            <a:r>
              <a:rPr lang="en-US" sz="2000" i="1" dirty="0" smtClean="0"/>
              <a:t>Director of Admissions</a:t>
            </a:r>
            <a:endParaRPr lang="en-US" sz="2200" i="1" dirty="0" smtClean="0"/>
          </a:p>
          <a:p>
            <a:pPr>
              <a:lnSpc>
                <a:spcPts val="1000"/>
              </a:lnSpc>
            </a:pPr>
            <a:r>
              <a:rPr lang="en-US" sz="2200" i="1" dirty="0" smtClean="0"/>
              <a:t>University of Wisconsin-Madison, School of Veterinary Medicine</a:t>
            </a:r>
            <a:endParaRPr lang="en-US" sz="22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Advancing animal and human health with science and compassion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94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1000528"/>
            <a:ext cx="8331200" cy="5599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draws students to the field of Veterinary Medicine?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2194560"/>
            <a:ext cx="8331200" cy="418011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Science is exciting!</a:t>
            </a:r>
          </a:p>
          <a:p>
            <a:r>
              <a:rPr lang="en-US" dirty="0" smtClean="0"/>
              <a:t>Respected profession</a:t>
            </a:r>
          </a:p>
          <a:p>
            <a:r>
              <a:rPr lang="en-US" dirty="0" smtClean="0"/>
              <a:t>Love of Animals </a:t>
            </a:r>
            <a:r>
              <a:rPr lang="en-US" i="1" dirty="0" smtClean="0"/>
              <a:t>and </a:t>
            </a:r>
            <a:r>
              <a:rPr lang="en-US" dirty="0" smtClean="0"/>
              <a:t>People</a:t>
            </a:r>
          </a:p>
          <a:p>
            <a:r>
              <a:rPr lang="en-US" dirty="0" smtClean="0"/>
              <a:t>Limitless opportunities:</a:t>
            </a:r>
          </a:p>
          <a:p>
            <a:pPr lvl="1"/>
            <a:r>
              <a:rPr lang="en-US" dirty="0" smtClean="0"/>
              <a:t>Private practice (small animal, food animal, equine, mixed)</a:t>
            </a:r>
          </a:p>
          <a:p>
            <a:pPr lvl="1"/>
            <a:r>
              <a:rPr lang="en-US" dirty="0" smtClean="0"/>
              <a:t>Zoo animal medicine, wildlife management</a:t>
            </a:r>
          </a:p>
          <a:p>
            <a:pPr lvl="1"/>
            <a:r>
              <a:rPr lang="en-US" dirty="0" smtClean="0"/>
              <a:t>Public health (emerging infections, food safety, environmental health)</a:t>
            </a:r>
          </a:p>
          <a:p>
            <a:pPr lvl="1"/>
            <a:r>
              <a:rPr lang="en-US" dirty="0" smtClean="0"/>
              <a:t>Academic medicine and specialty referral practice</a:t>
            </a:r>
          </a:p>
          <a:p>
            <a:pPr lvl="1"/>
            <a:r>
              <a:rPr lang="en-US" dirty="0" smtClean="0"/>
              <a:t>Industry/Research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Advancing animal and human health with science and compassion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12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3700" y="679269"/>
            <a:ext cx="8331200" cy="1571403"/>
          </a:xfrm>
        </p:spPr>
        <p:txBody>
          <a:bodyPr/>
          <a:lstStyle/>
          <a:p>
            <a:r>
              <a:rPr lang="en-US" dirty="0" smtClean="0"/>
              <a:t>Road to the SVM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402080"/>
            <a:ext cx="8331200" cy="4724083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A Bachelor’s degree is not required, however most students have completed their BA/BS before starting Veterinary school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Select the undergraduate institution of your choice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Select the academic major of your choice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One major does not have an advantage over another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Choose the major that interests you, and provides options (“Plan B”)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Take </a:t>
            </a:r>
            <a:r>
              <a:rPr lang="en-US" dirty="0"/>
              <a:t>the Graduate Record Exam (GRE)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Prepare for the GRE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Consider taking a professional preparatory course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Re-take the GRE, if necessary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We will include the highest total score report from one test date in the application review</a:t>
            </a: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Advancing animal and human health with science and compassion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33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3700" y="618309"/>
            <a:ext cx="8331200" cy="1632363"/>
          </a:xfrm>
        </p:spPr>
        <p:txBody>
          <a:bodyPr/>
          <a:lstStyle/>
          <a:p>
            <a:r>
              <a:rPr lang="en-US" dirty="0" smtClean="0"/>
              <a:t>Required Coursework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349828"/>
            <a:ext cx="8331200" cy="4776335"/>
          </a:xfrm>
        </p:spPr>
        <p:txBody>
          <a:bodyPr>
            <a:normAutofit lnSpcReduction="10000"/>
          </a:bodyPr>
          <a:lstStyle/>
          <a:p>
            <a:pPr marL="342900" indent="-342900">
              <a:buFontTx/>
              <a:buChar char="-"/>
            </a:pPr>
            <a:r>
              <a:rPr lang="en-US" dirty="0" smtClean="0"/>
              <a:t>8 credits of general </a:t>
            </a:r>
            <a:r>
              <a:rPr lang="en-US" dirty="0"/>
              <a:t>c</a:t>
            </a:r>
            <a:r>
              <a:rPr lang="en-US" dirty="0" smtClean="0"/>
              <a:t>hemistry, with lab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3 credits of organic </a:t>
            </a:r>
            <a:r>
              <a:rPr lang="en-US" dirty="0"/>
              <a:t>c</a:t>
            </a:r>
            <a:r>
              <a:rPr lang="en-US" dirty="0" smtClean="0"/>
              <a:t>hemistry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3 credits of biochemistry, with an organic prerequisite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4 credits of biology or zoology, with lab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6 credits of physics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3 credits of genetics or animal </a:t>
            </a:r>
            <a:r>
              <a:rPr lang="en-US" dirty="0"/>
              <a:t>b</a:t>
            </a:r>
            <a:r>
              <a:rPr lang="en-US" dirty="0" smtClean="0"/>
              <a:t>reeding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6 credits of English composition (writing-intensive course)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3 credits of statistics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6 credits of social science or humanities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17 additional semester credits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Advancing animal and human health with science and compassion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0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93700" y="687977"/>
            <a:ext cx="8331200" cy="1562695"/>
          </a:xfrm>
        </p:spPr>
        <p:txBody>
          <a:bodyPr/>
          <a:lstStyle/>
          <a:p>
            <a:r>
              <a:rPr lang="en-US" dirty="0" smtClean="0"/>
              <a:t>Residency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81000" y="1584960"/>
            <a:ext cx="8331200" cy="4693920"/>
          </a:xfrm>
        </p:spPr>
        <p:txBody>
          <a:bodyPr>
            <a:normAutofit/>
          </a:bodyPr>
          <a:lstStyle/>
          <a:p>
            <a:r>
              <a:rPr lang="en-US" b="1" dirty="0" smtClean="0"/>
              <a:t>30 Schools/Colleges of Veterinary Medicine (US)</a:t>
            </a:r>
          </a:p>
          <a:p>
            <a:r>
              <a:rPr lang="en-US" b="1" dirty="0" smtClean="0"/>
              <a:t>88 Positions within each new incoming class</a:t>
            </a:r>
          </a:p>
          <a:p>
            <a:r>
              <a:rPr lang="en-US" dirty="0"/>
              <a:t>	</a:t>
            </a:r>
            <a:r>
              <a:rPr lang="en-US" dirty="0" smtClean="0"/>
              <a:t>60 positions held for Wisconsin Residents</a:t>
            </a:r>
          </a:p>
          <a:p>
            <a:r>
              <a:rPr lang="en-US" dirty="0"/>
              <a:t>	</a:t>
            </a:r>
            <a:r>
              <a:rPr lang="en-US" dirty="0" smtClean="0"/>
              <a:t>28 positions held for Non-Residents</a:t>
            </a:r>
            <a:endParaRPr lang="en-US" b="1" u="sng" dirty="0" smtClean="0"/>
          </a:p>
          <a:p>
            <a:pPr algn="ctr"/>
            <a:r>
              <a:rPr lang="en-US" b="1" u="sng" dirty="0" smtClean="0"/>
              <a:t>Class of 2020 Statistics</a:t>
            </a:r>
          </a:p>
          <a:p>
            <a:r>
              <a:rPr lang="en-US" dirty="0" smtClean="0"/>
              <a:t>			167 Wisconsin resident applicants</a:t>
            </a:r>
          </a:p>
          <a:p>
            <a:r>
              <a:rPr lang="en-US" dirty="0" smtClean="0"/>
              <a:t>			1,054 Non-Resident applicants</a:t>
            </a:r>
          </a:p>
          <a:p>
            <a:r>
              <a:rPr lang="en-US" dirty="0" smtClean="0"/>
              <a:t>			Total of 1,221 applicants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Advancing animal and human health with science and compassion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5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93700" y="653143"/>
            <a:ext cx="8331200" cy="1597529"/>
          </a:xfrm>
        </p:spPr>
        <p:txBody>
          <a:bodyPr/>
          <a:lstStyle/>
          <a:p>
            <a:r>
              <a:rPr lang="en-US" dirty="0" smtClean="0"/>
              <a:t>Academic Factors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0999" y="1558834"/>
            <a:ext cx="8658497" cy="4567329"/>
          </a:xfrm>
        </p:spPr>
        <p:txBody>
          <a:bodyPr>
            <a:normAutofit/>
          </a:bodyPr>
          <a:lstStyle/>
          <a:p>
            <a:pPr algn="ctr"/>
            <a:r>
              <a:rPr lang="en-US" altLang="en-US" b="1" u="sng" dirty="0">
                <a:cs typeface="Times New Roman" panose="02020603050405020304" pitchFamily="18" charset="0"/>
              </a:rPr>
              <a:t>Class of </a:t>
            </a:r>
            <a:r>
              <a:rPr lang="en-US" altLang="en-US" b="1" u="sng" dirty="0" smtClean="0">
                <a:cs typeface="Times New Roman" panose="02020603050405020304" pitchFamily="18" charset="0"/>
              </a:rPr>
              <a:t>2019 Statistics </a:t>
            </a:r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				</a:t>
            </a:r>
            <a:r>
              <a:rPr lang="en-US" altLang="en-US" dirty="0" smtClean="0">
                <a:cs typeface="Times New Roman" panose="02020603050405020304" pitchFamily="18" charset="0"/>
              </a:rPr>
              <a:t>			</a:t>
            </a:r>
            <a:r>
              <a:rPr lang="en-US" altLang="en-US" u="sng" dirty="0" smtClean="0">
                <a:cs typeface="Times New Roman" panose="02020603050405020304" pitchFamily="18" charset="0"/>
              </a:rPr>
              <a:t>Residents</a:t>
            </a: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smtClean="0">
                <a:cs typeface="Times New Roman" panose="02020603050405020304" pitchFamily="18" charset="0"/>
              </a:rPr>
              <a:t>	</a:t>
            </a:r>
            <a:r>
              <a:rPr lang="en-US" altLang="en-US" u="sng" dirty="0" smtClean="0">
                <a:cs typeface="Times New Roman" panose="02020603050405020304" pitchFamily="18" charset="0"/>
              </a:rPr>
              <a:t>Non-Resident</a:t>
            </a:r>
            <a:endParaRPr lang="en-US" altLang="en-US" u="sng" dirty="0">
              <a:cs typeface="Times New Roman" panose="02020603050405020304" pitchFamily="18" charset="0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GRE-Quantitative	</a:t>
            </a:r>
            <a:r>
              <a:rPr lang="en-US" altLang="en-US" dirty="0" smtClean="0">
                <a:cs typeface="Times New Roman" panose="02020603050405020304" pitchFamily="18" charset="0"/>
              </a:rPr>
              <a:t>	157</a:t>
            </a: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dirty="0" smtClean="0">
                <a:cs typeface="Times New Roman" panose="02020603050405020304" pitchFamily="18" charset="0"/>
              </a:rPr>
              <a:t>	157</a:t>
            </a:r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GRE-Verbal		</a:t>
            </a:r>
            <a:r>
              <a:rPr lang="en-US" altLang="en-US" dirty="0" smtClean="0">
                <a:cs typeface="Times New Roman" panose="02020603050405020304" pitchFamily="18" charset="0"/>
              </a:rPr>
              <a:t>		157</a:t>
            </a: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dirty="0" smtClean="0">
                <a:cs typeface="Times New Roman" panose="02020603050405020304" pitchFamily="18" charset="0"/>
              </a:rPr>
              <a:t>	158</a:t>
            </a:r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GRE-Writing		</a:t>
            </a:r>
            <a:r>
              <a:rPr lang="en-US" altLang="en-US" dirty="0" smtClean="0">
                <a:cs typeface="Times New Roman" panose="02020603050405020304" pitchFamily="18" charset="0"/>
              </a:rPr>
              <a:t>		4.3</a:t>
            </a: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smtClean="0">
                <a:cs typeface="Times New Roman" panose="02020603050405020304" pitchFamily="18" charset="0"/>
              </a:rPr>
              <a:t>			4.4</a:t>
            </a:r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Undergrad GPA	</a:t>
            </a:r>
            <a:r>
              <a:rPr lang="en-US" altLang="en-US" dirty="0" smtClean="0">
                <a:cs typeface="Times New Roman" panose="02020603050405020304" pitchFamily="18" charset="0"/>
              </a:rPr>
              <a:t>		3.64</a:t>
            </a: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dirty="0" smtClean="0">
                <a:cs typeface="Times New Roman" panose="02020603050405020304" pitchFamily="18" charset="0"/>
              </a:rPr>
              <a:t>	3.80</a:t>
            </a:r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Required GPA		</a:t>
            </a:r>
            <a:r>
              <a:rPr lang="en-US" altLang="en-US" dirty="0" smtClean="0">
                <a:cs typeface="Times New Roman" panose="02020603050405020304" pitchFamily="18" charset="0"/>
              </a:rPr>
              <a:t>	3.65</a:t>
            </a: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dirty="0" smtClean="0">
                <a:cs typeface="Times New Roman" panose="02020603050405020304" pitchFamily="18" charset="0"/>
              </a:rPr>
              <a:t>	3.80</a:t>
            </a:r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Last 30 GPA		</a:t>
            </a:r>
            <a:r>
              <a:rPr lang="en-US" altLang="en-US" dirty="0" smtClean="0">
                <a:cs typeface="Times New Roman" panose="02020603050405020304" pitchFamily="18" charset="0"/>
              </a:rPr>
              <a:t>		3.75</a:t>
            </a: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dirty="0" smtClean="0">
                <a:cs typeface="Times New Roman" panose="02020603050405020304" pitchFamily="18" charset="0"/>
              </a:rPr>
              <a:t>	3.83</a:t>
            </a:r>
            <a:endParaRPr lang="en-US" altLang="en-US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Advancing animal and human health with science and compassion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8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3700" y="609601"/>
            <a:ext cx="8331200" cy="1641072"/>
          </a:xfrm>
        </p:spPr>
        <p:txBody>
          <a:bodyPr/>
          <a:lstStyle/>
          <a:p>
            <a:r>
              <a:rPr lang="en-US" dirty="0" smtClean="0"/>
              <a:t>Non-Academic Factors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524000"/>
            <a:ext cx="8580120" cy="4789714"/>
          </a:xfrm>
        </p:spPr>
        <p:txBody>
          <a:bodyPr>
            <a:normAutofit lnSpcReduction="10000"/>
          </a:bodyPr>
          <a:lstStyle/>
          <a:p>
            <a:pPr marL="342900" indent="-342900">
              <a:buFontTx/>
              <a:buChar char="-"/>
            </a:pPr>
            <a:r>
              <a:rPr lang="en-US" dirty="0" smtClean="0"/>
              <a:t>Experience working/volunteering with veterinarians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300-400 hours under the supervision of a DVM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Experience working with animals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Other work experience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Awards and honors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Diversity of background, interests, experiences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Leadership potential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Maturity and goal orientation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Three </a:t>
            </a:r>
            <a:r>
              <a:rPr lang="en-US" dirty="0"/>
              <a:t>letters of recommendation </a:t>
            </a:r>
            <a:endParaRPr lang="en-US" dirty="0" smtClean="0"/>
          </a:p>
          <a:p>
            <a:pPr marL="342900" indent="-342900">
              <a:buFontTx/>
              <a:buChar char="-"/>
            </a:pPr>
            <a:r>
              <a:rPr lang="en-US" dirty="0" smtClean="0"/>
              <a:t>Written statement of professional and personal goals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Advancing animal and human health with science and compassion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05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705395"/>
            <a:ext cx="8331200" cy="1545278"/>
          </a:xfrm>
        </p:spPr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593670"/>
            <a:ext cx="8331200" cy="4532494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Veterinary Medical College Application Service (VMCAS)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dirty="0" smtClean="0"/>
              <a:t>2017 application opens May 11, deadline September </a:t>
            </a:r>
            <a:r>
              <a:rPr lang="en-US" dirty="0"/>
              <a:t>15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dirty="0" smtClean="0"/>
              <a:t>www.aavmc.org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Required </a:t>
            </a:r>
            <a:r>
              <a:rPr lang="en-US" dirty="0"/>
              <a:t>Applicant Data Form (RADF)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dirty="0" smtClean="0"/>
              <a:t>Submit directly </a:t>
            </a:r>
            <a:r>
              <a:rPr lang="en-US" dirty="0"/>
              <a:t>to the School of Veterinary Medicine at </a:t>
            </a:r>
            <a:r>
              <a:rPr lang="en-US" dirty="0" smtClean="0"/>
              <a:t>UW-Madison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dirty="0" smtClean="0"/>
              <a:t>2017 application opens June 1, deadline September 16</a:t>
            </a:r>
            <a:endParaRPr lang="en-US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dirty="0" smtClean="0"/>
              <a:t>www.vetmed.wisc.edu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Supplemental Application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dirty="0" smtClean="0"/>
              <a:t>Submit directly to the School of Veterinary Medicine at UW-Madison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dirty="0"/>
              <a:t>Will be emailed to applicants in November; due in </a:t>
            </a:r>
            <a:r>
              <a:rPr lang="en-US" dirty="0" smtClean="0"/>
              <a:t>December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dirty="0" smtClean="0"/>
              <a:t>~$60.00 application fee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Advancing animal and human health with science and compassion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96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images_design-3</Template>
  <TotalTime>460</TotalTime>
  <Words>976</Words>
  <Application>Microsoft Office PowerPoint</Application>
  <PresentationFormat>On-screen Show (4:3)</PresentationFormat>
  <Paragraphs>217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Calibri</vt:lpstr>
      <vt:lpstr>Candara</vt:lpstr>
      <vt:lpstr>News Gothic MT</vt:lpstr>
      <vt:lpstr>Times New Roman</vt:lpstr>
      <vt:lpstr>Wingdings</vt:lpstr>
      <vt:lpstr>Office Theme</vt:lpstr>
      <vt:lpstr>PowerPoint Presentation</vt:lpstr>
      <vt:lpstr>Veterinary Medicine: An Admissions Overview</vt:lpstr>
      <vt:lpstr>What draws students to the field of Veterinary Medicine?</vt:lpstr>
      <vt:lpstr>Road to the SVM</vt:lpstr>
      <vt:lpstr>Required Coursework</vt:lpstr>
      <vt:lpstr>Residency</vt:lpstr>
      <vt:lpstr>Academic Factors</vt:lpstr>
      <vt:lpstr>Non-Academic Factors</vt:lpstr>
      <vt:lpstr>Applications</vt:lpstr>
      <vt:lpstr>Decision timeline</vt:lpstr>
      <vt:lpstr>Dual-Degree offerings</vt:lpstr>
      <vt:lpstr>Dual DVM/PhD training program</vt:lpstr>
      <vt:lpstr>2016-2017 Cost of Attendance</vt:lpstr>
      <vt:lpstr>DVM Curriculum: Year One</vt:lpstr>
      <vt:lpstr>DVM Curriculum: Year Two</vt:lpstr>
      <vt:lpstr>DVM Curriculum: Year Three</vt:lpstr>
      <vt:lpstr>DVM Curriculum: Year Four</vt:lpstr>
      <vt:lpstr>Questions?</vt:lpstr>
      <vt:lpstr>PowerPoint Presentation</vt:lpstr>
    </vt:vector>
  </TitlesOfParts>
  <Company>UW School of Vetmed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K. Pruhs</dc:creator>
  <cp:lastModifiedBy>Jenna K. Henshue</cp:lastModifiedBy>
  <cp:revision>65</cp:revision>
  <dcterms:created xsi:type="dcterms:W3CDTF">2015-02-11T20:30:02Z</dcterms:created>
  <dcterms:modified xsi:type="dcterms:W3CDTF">2016-05-05T15:08:14Z</dcterms:modified>
</cp:coreProperties>
</file>