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86" r:id="rId2"/>
    <p:sldId id="477" r:id="rId3"/>
    <p:sldId id="502" r:id="rId4"/>
    <p:sldId id="483" r:id="rId5"/>
    <p:sldId id="484" r:id="rId6"/>
    <p:sldId id="487" r:id="rId7"/>
    <p:sldId id="452" r:id="rId8"/>
    <p:sldId id="488" r:id="rId9"/>
    <p:sldId id="398" r:id="rId10"/>
    <p:sldId id="492" r:id="rId11"/>
    <p:sldId id="493" r:id="rId12"/>
    <p:sldId id="494" r:id="rId13"/>
    <p:sldId id="490" r:id="rId14"/>
    <p:sldId id="495" r:id="rId15"/>
    <p:sldId id="497" r:id="rId16"/>
    <p:sldId id="501" r:id="rId17"/>
    <p:sldId id="436" r:id="rId18"/>
    <p:sldId id="498" r:id="rId19"/>
    <p:sldId id="499" r:id="rId20"/>
    <p:sldId id="500" r:id="rId21"/>
    <p:sldId id="496" r:id="rId2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nelle Frey" initials="JF" lastIdx="2" clrIdx="0">
    <p:extLst>
      <p:ext uri="{19B8F6BF-5375-455C-9EA6-DF929625EA0E}">
        <p15:presenceInfo xmlns:p15="http://schemas.microsoft.com/office/powerpoint/2012/main" userId="Jannelle Fr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Recent UW-Madison Graduates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Recent UW-Madison Graduates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A2-4A0E-9279-DFE48E98C4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A2-4A0E-9279-DFE48E98C4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A2-4A0E-9279-DFE48E98C4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A2-4A0E-9279-DFE48E98C46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BA2-4A0E-9279-DFE48E98C46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BA2-4A0E-9279-DFE48E98C46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BA2-4A0E-9279-DFE48E98C46C}"/>
              </c:ext>
            </c:extLst>
          </c:dPt>
          <c:cat>
            <c:strRef>
              <c:f>Sheet1!$A$2:$A$8</c:f>
              <c:strCache>
                <c:ptCount val="7"/>
                <c:pt idx="0">
                  <c:v>Chain Community Pharmacy (28%)</c:v>
                </c:pt>
                <c:pt idx="1">
                  <c:v>Independent Community Pharmacy (5%)</c:v>
                </c:pt>
                <c:pt idx="2">
                  <c:v>Hospital (46%)</c:v>
                </c:pt>
                <c:pt idx="3">
                  <c:v>Clinic Based Pharmacy (10%)</c:v>
                </c:pt>
                <c:pt idx="4">
                  <c:v>Nursing Home/Long-Term Care (4%)</c:v>
                </c:pt>
                <c:pt idx="5">
                  <c:v>Academia (4%)</c:v>
                </c:pt>
                <c:pt idx="6">
                  <c:v>Other (3%)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0.28000000000000003</c:v>
                </c:pt>
                <c:pt idx="1">
                  <c:v>0.05</c:v>
                </c:pt>
                <c:pt idx="2">
                  <c:v>0.46</c:v>
                </c:pt>
                <c:pt idx="3">
                  <c:v>0.1</c:v>
                </c:pt>
                <c:pt idx="4">
                  <c:v>0.04</c:v>
                </c:pt>
                <c:pt idx="5">
                  <c:v>0.04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5-4630-A515-D24E202F1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0612025769506"/>
          <c:y val="0.78587611548556435"/>
          <c:w val="0.75454426151276544"/>
          <c:h val="0.200790551181102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496E4C-D36F-496D-890A-9BC3B4D51EA2}" type="doc">
      <dgm:prSet loTypeId="urn:microsoft.com/office/officeart/2005/8/layout/radial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4FA2978-8B61-42A1-A61D-FA31FFF2F3F6}">
      <dgm:prSet phldrT="[Text]"/>
      <dgm:spPr/>
      <dgm:t>
        <a:bodyPr/>
        <a:lstStyle/>
        <a:p>
          <a:r>
            <a:rPr lang="en-US" dirty="0" smtClean="0"/>
            <a:t>Career Opportunities</a:t>
          </a:r>
          <a:endParaRPr lang="en-US" dirty="0"/>
        </a:p>
      </dgm:t>
    </dgm:pt>
    <dgm:pt modelId="{20A68198-7E4B-449E-B15E-7CC9BDBD1671}" type="parTrans" cxnId="{ACCB5456-9F5C-4613-B86F-296175F26383}">
      <dgm:prSet/>
      <dgm:spPr/>
      <dgm:t>
        <a:bodyPr/>
        <a:lstStyle/>
        <a:p>
          <a:endParaRPr lang="en-US"/>
        </a:p>
      </dgm:t>
    </dgm:pt>
    <dgm:pt modelId="{B461859A-F3BD-4FA0-A9F1-19B6949CDC44}" type="sibTrans" cxnId="{ACCB5456-9F5C-4613-B86F-296175F26383}">
      <dgm:prSet/>
      <dgm:spPr/>
      <dgm:t>
        <a:bodyPr/>
        <a:lstStyle/>
        <a:p>
          <a:endParaRPr lang="en-US"/>
        </a:p>
      </dgm:t>
    </dgm:pt>
    <dgm:pt modelId="{86FBEF31-316B-48F8-BAA3-A7CDB5FBC369}">
      <dgm:prSet phldrT="[Text]"/>
      <dgm:spPr/>
      <dgm:t>
        <a:bodyPr/>
        <a:lstStyle/>
        <a:p>
          <a:r>
            <a:rPr lang="en-US" dirty="0" smtClean="0"/>
            <a:t>Community Pharmacy</a:t>
          </a:r>
          <a:endParaRPr lang="en-US" dirty="0"/>
        </a:p>
      </dgm:t>
    </dgm:pt>
    <dgm:pt modelId="{35420CA0-8BF2-42F2-96CB-A17F0A6A7A50}" type="parTrans" cxnId="{E78D6C27-B4D3-4B57-BE86-66E64A6C3759}">
      <dgm:prSet/>
      <dgm:spPr/>
      <dgm:t>
        <a:bodyPr/>
        <a:lstStyle/>
        <a:p>
          <a:endParaRPr lang="en-US"/>
        </a:p>
      </dgm:t>
    </dgm:pt>
    <dgm:pt modelId="{65489189-B386-4BD8-97C0-BFEDB135857E}" type="sibTrans" cxnId="{E78D6C27-B4D3-4B57-BE86-66E64A6C3759}">
      <dgm:prSet/>
      <dgm:spPr/>
      <dgm:t>
        <a:bodyPr/>
        <a:lstStyle/>
        <a:p>
          <a:endParaRPr lang="en-US"/>
        </a:p>
      </dgm:t>
    </dgm:pt>
    <dgm:pt modelId="{DEF250A2-D8E2-4CBF-A4C6-21223A0E8044}">
      <dgm:prSet phldrT="[Text]"/>
      <dgm:spPr/>
      <dgm:t>
        <a:bodyPr/>
        <a:lstStyle/>
        <a:p>
          <a:r>
            <a:rPr lang="en-US" dirty="0" smtClean="0"/>
            <a:t>Hospital and Institutional Pharmacy</a:t>
          </a:r>
          <a:endParaRPr lang="en-US" dirty="0"/>
        </a:p>
      </dgm:t>
    </dgm:pt>
    <dgm:pt modelId="{73B20069-B1D2-4C90-8A8E-404AF975B93F}" type="parTrans" cxnId="{54372839-70E0-4721-A91B-9D61F5566FA1}">
      <dgm:prSet/>
      <dgm:spPr/>
      <dgm:t>
        <a:bodyPr/>
        <a:lstStyle/>
        <a:p>
          <a:endParaRPr lang="en-US"/>
        </a:p>
      </dgm:t>
    </dgm:pt>
    <dgm:pt modelId="{C53B54AD-1C9C-4B38-AC48-7FFEF2E0FA5E}" type="sibTrans" cxnId="{54372839-70E0-4721-A91B-9D61F5566FA1}">
      <dgm:prSet/>
      <dgm:spPr/>
      <dgm:t>
        <a:bodyPr/>
        <a:lstStyle/>
        <a:p>
          <a:endParaRPr lang="en-US"/>
        </a:p>
      </dgm:t>
    </dgm:pt>
    <dgm:pt modelId="{179B6C53-9152-4330-BB05-ACDB7BC1C6C5}">
      <dgm:prSet phldrT="[Text]"/>
      <dgm:spPr/>
      <dgm:t>
        <a:bodyPr/>
        <a:lstStyle/>
        <a:p>
          <a:r>
            <a:rPr lang="en-US" dirty="0" smtClean="0"/>
            <a:t>Hospice and Home care</a:t>
          </a:r>
          <a:endParaRPr lang="en-US" dirty="0"/>
        </a:p>
      </dgm:t>
    </dgm:pt>
    <dgm:pt modelId="{27E5DB97-7A17-46CB-AD6E-431A3F3F569F}" type="parTrans" cxnId="{7ECA9A43-872A-4F9C-AA00-6E4305A7069F}">
      <dgm:prSet/>
      <dgm:spPr/>
      <dgm:t>
        <a:bodyPr/>
        <a:lstStyle/>
        <a:p>
          <a:endParaRPr lang="en-US"/>
        </a:p>
      </dgm:t>
    </dgm:pt>
    <dgm:pt modelId="{2E5C27B1-D0B8-4FF1-8997-10B65E3C3C57}" type="sibTrans" cxnId="{7ECA9A43-872A-4F9C-AA00-6E4305A7069F}">
      <dgm:prSet/>
      <dgm:spPr/>
      <dgm:t>
        <a:bodyPr/>
        <a:lstStyle/>
        <a:p>
          <a:endParaRPr lang="en-US"/>
        </a:p>
      </dgm:t>
    </dgm:pt>
    <dgm:pt modelId="{68DD4928-C66A-4C09-83F9-90E40EF8AE08}">
      <dgm:prSet phldrT="[Text]"/>
      <dgm:spPr/>
      <dgm:t>
        <a:bodyPr/>
        <a:lstStyle/>
        <a:p>
          <a:r>
            <a:rPr lang="en-US" dirty="0" smtClean="0"/>
            <a:t>Long-term Care or Consulting Pharmacy</a:t>
          </a:r>
          <a:endParaRPr lang="en-US" dirty="0"/>
        </a:p>
      </dgm:t>
    </dgm:pt>
    <dgm:pt modelId="{CE9B25DA-CB41-4294-B7D0-E0C89AC2ECF5}" type="parTrans" cxnId="{39BDBF3F-8506-433B-A4B2-70A0F372D8C2}">
      <dgm:prSet/>
      <dgm:spPr/>
      <dgm:t>
        <a:bodyPr/>
        <a:lstStyle/>
        <a:p>
          <a:endParaRPr lang="en-US"/>
        </a:p>
      </dgm:t>
    </dgm:pt>
    <dgm:pt modelId="{597A58E8-09A8-44E3-A0B6-C9A86FCA0B1D}" type="sibTrans" cxnId="{39BDBF3F-8506-433B-A4B2-70A0F372D8C2}">
      <dgm:prSet/>
      <dgm:spPr/>
      <dgm:t>
        <a:bodyPr/>
        <a:lstStyle/>
        <a:p>
          <a:endParaRPr lang="en-US"/>
        </a:p>
      </dgm:t>
    </dgm:pt>
    <dgm:pt modelId="{CD93E887-419B-407A-A404-800407A8891C}">
      <dgm:prSet phldrT="[Text]"/>
      <dgm:spPr/>
      <dgm:t>
        <a:bodyPr/>
        <a:lstStyle/>
        <a:p>
          <a:r>
            <a:rPr lang="en-US" dirty="0" smtClean="0"/>
            <a:t>Ambulatory Practice</a:t>
          </a:r>
          <a:endParaRPr lang="en-US" dirty="0"/>
        </a:p>
      </dgm:t>
    </dgm:pt>
    <dgm:pt modelId="{844A132D-DE38-4D0D-8C1D-80131F4CEFA2}" type="parTrans" cxnId="{E9CCCCB8-0611-4272-868F-6D96236E1F90}">
      <dgm:prSet/>
      <dgm:spPr/>
      <dgm:t>
        <a:bodyPr/>
        <a:lstStyle/>
        <a:p>
          <a:endParaRPr lang="en-US"/>
        </a:p>
      </dgm:t>
    </dgm:pt>
    <dgm:pt modelId="{C5939373-758A-4DCF-AB51-C90E1A47B1C4}" type="sibTrans" cxnId="{E9CCCCB8-0611-4272-868F-6D96236E1F90}">
      <dgm:prSet/>
      <dgm:spPr/>
      <dgm:t>
        <a:bodyPr/>
        <a:lstStyle/>
        <a:p>
          <a:endParaRPr lang="en-US"/>
        </a:p>
      </dgm:t>
    </dgm:pt>
    <dgm:pt modelId="{325E827B-1F7B-4EC1-A37C-B0AFECAEFFAC}">
      <dgm:prSet phldrT="[Text]"/>
      <dgm:spPr/>
      <dgm:t>
        <a:bodyPr/>
        <a:lstStyle/>
        <a:p>
          <a:r>
            <a:rPr lang="en-US" dirty="0" smtClean="0"/>
            <a:t>Academic Pharmacy</a:t>
          </a:r>
          <a:endParaRPr lang="en-US" dirty="0"/>
        </a:p>
      </dgm:t>
    </dgm:pt>
    <dgm:pt modelId="{CF32D443-FCA6-4947-9C05-733022DFCCE2}" type="parTrans" cxnId="{BF314010-F2C6-4653-9FA3-8BC6FF0FC443}">
      <dgm:prSet/>
      <dgm:spPr/>
      <dgm:t>
        <a:bodyPr/>
        <a:lstStyle/>
        <a:p>
          <a:endParaRPr lang="en-US"/>
        </a:p>
      </dgm:t>
    </dgm:pt>
    <dgm:pt modelId="{8D08AA89-A49A-4E97-B4AD-E67B2CC60E84}" type="sibTrans" cxnId="{BF314010-F2C6-4653-9FA3-8BC6FF0FC443}">
      <dgm:prSet/>
      <dgm:spPr/>
      <dgm:t>
        <a:bodyPr/>
        <a:lstStyle/>
        <a:p>
          <a:endParaRPr lang="en-US"/>
        </a:p>
      </dgm:t>
    </dgm:pt>
    <dgm:pt modelId="{84527D0A-0F3C-49C7-8D36-2718EEFE092A}">
      <dgm:prSet/>
      <dgm:spPr/>
      <dgm:t>
        <a:bodyPr/>
        <a:lstStyle/>
        <a:p>
          <a:r>
            <a:rPr lang="en-US" dirty="0" smtClean="0"/>
            <a:t>Government Agencies </a:t>
          </a:r>
          <a:endParaRPr lang="en-US" dirty="0"/>
        </a:p>
      </dgm:t>
    </dgm:pt>
    <dgm:pt modelId="{BE29D942-8F3C-43C7-A15E-78F7BFB068E7}" type="parTrans" cxnId="{83613A5C-AD36-439B-970C-7A43D78C58AD}">
      <dgm:prSet/>
      <dgm:spPr/>
      <dgm:t>
        <a:bodyPr/>
        <a:lstStyle/>
        <a:p>
          <a:endParaRPr lang="en-US"/>
        </a:p>
      </dgm:t>
    </dgm:pt>
    <dgm:pt modelId="{1F47158B-F086-4D79-99D8-FF738ABA0A34}" type="sibTrans" cxnId="{83613A5C-AD36-439B-970C-7A43D78C58AD}">
      <dgm:prSet/>
      <dgm:spPr/>
      <dgm:t>
        <a:bodyPr/>
        <a:lstStyle/>
        <a:p>
          <a:endParaRPr lang="en-US"/>
        </a:p>
      </dgm:t>
    </dgm:pt>
    <dgm:pt modelId="{5468264C-0573-4DFC-B255-9AAB15F379D4}">
      <dgm:prSet/>
      <dgm:spPr/>
      <dgm:t>
        <a:bodyPr/>
        <a:lstStyle/>
        <a:p>
          <a:r>
            <a:rPr lang="en-US" dirty="0" smtClean="0"/>
            <a:t>Managed</a:t>
          </a:r>
          <a:r>
            <a:rPr lang="en-US" baseline="0" dirty="0" smtClean="0"/>
            <a:t> Care Pharmacy</a:t>
          </a:r>
          <a:endParaRPr lang="en-US" dirty="0"/>
        </a:p>
      </dgm:t>
    </dgm:pt>
    <dgm:pt modelId="{29E81832-4BB4-4C7B-95F7-37F344A8FB6D}" type="parTrans" cxnId="{7AD066C0-22C5-4D6F-B995-11673AD84D02}">
      <dgm:prSet/>
      <dgm:spPr/>
      <dgm:t>
        <a:bodyPr/>
        <a:lstStyle/>
        <a:p>
          <a:endParaRPr lang="en-US"/>
        </a:p>
      </dgm:t>
    </dgm:pt>
    <dgm:pt modelId="{F9C622D8-4CF5-42C5-9C45-FEB76B1FFC46}" type="sibTrans" cxnId="{7AD066C0-22C5-4D6F-B995-11673AD84D02}">
      <dgm:prSet/>
      <dgm:spPr/>
      <dgm:t>
        <a:bodyPr/>
        <a:lstStyle/>
        <a:p>
          <a:endParaRPr lang="en-US"/>
        </a:p>
      </dgm:t>
    </dgm:pt>
    <dgm:pt modelId="{4B2F8E4C-0FD1-481D-80D0-BF9595CE43BB}">
      <dgm:prSet custT="1"/>
      <dgm:spPr/>
      <dgm:t>
        <a:bodyPr/>
        <a:lstStyle/>
        <a:p>
          <a:r>
            <a:rPr lang="en-US" sz="1100" dirty="0" smtClean="0"/>
            <a:t>Pharmaceutical Industry or Pharmaceutical Sciences</a:t>
          </a:r>
          <a:endParaRPr lang="en-US" sz="1100" dirty="0"/>
        </a:p>
      </dgm:t>
    </dgm:pt>
    <dgm:pt modelId="{EA54A244-0140-4FC8-B250-DCD8917A75EA}" type="parTrans" cxnId="{C9A0F4E4-DDAA-4F32-A86F-67B7F4FECC8F}">
      <dgm:prSet/>
      <dgm:spPr/>
      <dgm:t>
        <a:bodyPr/>
        <a:lstStyle/>
        <a:p>
          <a:endParaRPr lang="en-US"/>
        </a:p>
      </dgm:t>
    </dgm:pt>
    <dgm:pt modelId="{8732EBEA-CFFC-4C4D-9409-A0177C5C4456}" type="sibTrans" cxnId="{C9A0F4E4-DDAA-4F32-A86F-67B7F4FECC8F}">
      <dgm:prSet/>
      <dgm:spPr/>
      <dgm:t>
        <a:bodyPr/>
        <a:lstStyle/>
        <a:p>
          <a:endParaRPr lang="en-US"/>
        </a:p>
      </dgm:t>
    </dgm:pt>
    <dgm:pt modelId="{3E0CC4D2-C133-4814-B85C-03BCD3327C16}" type="pres">
      <dgm:prSet presAssocID="{FC496E4C-D36F-496D-890A-9BC3B4D51E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85E2CF-769C-4551-81AF-DDC580258AC7}" type="pres">
      <dgm:prSet presAssocID="{84FA2978-8B61-42A1-A61D-FA31FFF2F3F6}" presName="centerShape" presStyleLbl="node0" presStyleIdx="0" presStyleCnt="1" custScaleX="184007" custScaleY="149821"/>
      <dgm:spPr/>
      <dgm:t>
        <a:bodyPr/>
        <a:lstStyle/>
        <a:p>
          <a:endParaRPr lang="en-US"/>
        </a:p>
      </dgm:t>
    </dgm:pt>
    <dgm:pt modelId="{9D7A1041-8A4A-40B4-8D81-C6E89D70FCF1}" type="pres">
      <dgm:prSet presAssocID="{86FBEF31-316B-48F8-BAA3-A7CDB5FBC369}" presName="node" presStyleLbl="node1" presStyleIdx="0" presStyleCnt="9" custScaleX="131434" custScaleY="131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6701-2743-41A1-8DE8-E29FCF9ABEF2}" type="pres">
      <dgm:prSet presAssocID="{86FBEF31-316B-48F8-BAA3-A7CDB5FBC369}" presName="dummy" presStyleCnt="0"/>
      <dgm:spPr/>
    </dgm:pt>
    <dgm:pt modelId="{A873B699-FFE7-4880-B787-7307D03BC877}" type="pres">
      <dgm:prSet presAssocID="{65489189-B386-4BD8-97C0-BFEDB135857E}" presName="sibTrans" presStyleLbl="sibTrans2D1" presStyleIdx="0" presStyleCnt="9"/>
      <dgm:spPr/>
      <dgm:t>
        <a:bodyPr/>
        <a:lstStyle/>
        <a:p>
          <a:endParaRPr lang="en-US"/>
        </a:p>
      </dgm:t>
    </dgm:pt>
    <dgm:pt modelId="{152BD44C-AA40-4D6B-A424-6504771CDCBF}" type="pres">
      <dgm:prSet presAssocID="{DEF250A2-D8E2-4CBF-A4C6-21223A0E8044}" presName="node" presStyleLbl="node1" presStyleIdx="1" presStyleCnt="9" custScaleX="131434" custScaleY="131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DE764-8362-4A2A-923B-5DC0D69ABD01}" type="pres">
      <dgm:prSet presAssocID="{DEF250A2-D8E2-4CBF-A4C6-21223A0E8044}" presName="dummy" presStyleCnt="0"/>
      <dgm:spPr/>
    </dgm:pt>
    <dgm:pt modelId="{A55E49ED-7884-4953-B40F-F5FF597631F2}" type="pres">
      <dgm:prSet presAssocID="{C53B54AD-1C9C-4B38-AC48-7FFEF2E0FA5E}" presName="sibTrans" presStyleLbl="sibTrans2D1" presStyleIdx="1" presStyleCnt="9"/>
      <dgm:spPr/>
      <dgm:t>
        <a:bodyPr/>
        <a:lstStyle/>
        <a:p>
          <a:endParaRPr lang="en-US"/>
        </a:p>
      </dgm:t>
    </dgm:pt>
    <dgm:pt modelId="{13A0977F-8BD1-4363-972B-79E4B5B2DFA7}" type="pres">
      <dgm:prSet presAssocID="{5468264C-0573-4DFC-B255-9AAB15F379D4}" presName="node" presStyleLbl="node1" presStyleIdx="2" presStyleCnt="9" custScaleX="131434" custScaleY="131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650C6-55D3-4CEE-A0F2-74EB18002F5B}" type="pres">
      <dgm:prSet presAssocID="{5468264C-0573-4DFC-B255-9AAB15F379D4}" presName="dummy" presStyleCnt="0"/>
      <dgm:spPr/>
    </dgm:pt>
    <dgm:pt modelId="{BEC66E0C-9831-4B8E-9C88-5B53FABE0FFF}" type="pres">
      <dgm:prSet presAssocID="{F9C622D8-4CF5-42C5-9C45-FEB76B1FFC46}" presName="sibTrans" presStyleLbl="sibTrans2D1" presStyleIdx="2" presStyleCnt="9"/>
      <dgm:spPr/>
      <dgm:t>
        <a:bodyPr/>
        <a:lstStyle/>
        <a:p>
          <a:endParaRPr lang="en-US"/>
        </a:p>
      </dgm:t>
    </dgm:pt>
    <dgm:pt modelId="{4BCB3267-3757-41E9-ACF5-49F704916665}" type="pres">
      <dgm:prSet presAssocID="{4B2F8E4C-0FD1-481D-80D0-BF9595CE43BB}" presName="node" presStyleLbl="node1" presStyleIdx="3" presStyleCnt="9" custScaleX="131434" custScaleY="131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59FDB-3317-42D4-8D9C-86C9358386F7}" type="pres">
      <dgm:prSet presAssocID="{4B2F8E4C-0FD1-481D-80D0-BF9595CE43BB}" presName="dummy" presStyleCnt="0"/>
      <dgm:spPr/>
    </dgm:pt>
    <dgm:pt modelId="{35ADE77F-3D5C-4A06-B54D-4C86294BDB5F}" type="pres">
      <dgm:prSet presAssocID="{8732EBEA-CFFC-4C4D-9409-A0177C5C4456}" presName="sibTrans" presStyleLbl="sibTrans2D1" presStyleIdx="3" presStyleCnt="9"/>
      <dgm:spPr/>
      <dgm:t>
        <a:bodyPr/>
        <a:lstStyle/>
        <a:p>
          <a:endParaRPr lang="en-US"/>
        </a:p>
      </dgm:t>
    </dgm:pt>
    <dgm:pt modelId="{3B8DFFEE-7A7E-47C2-9265-B2BA7D79D34D}" type="pres">
      <dgm:prSet presAssocID="{179B6C53-9152-4330-BB05-ACDB7BC1C6C5}" presName="node" presStyleLbl="node1" presStyleIdx="4" presStyleCnt="9" custScaleX="131434" custScaleY="131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A9786-2150-4B9A-A88B-CD46461922C2}" type="pres">
      <dgm:prSet presAssocID="{179B6C53-9152-4330-BB05-ACDB7BC1C6C5}" presName="dummy" presStyleCnt="0"/>
      <dgm:spPr/>
    </dgm:pt>
    <dgm:pt modelId="{4B3D97EC-087F-4091-A83A-E8110B05DC69}" type="pres">
      <dgm:prSet presAssocID="{2E5C27B1-D0B8-4FF1-8997-10B65E3C3C57}" presName="sibTrans" presStyleLbl="sibTrans2D1" presStyleIdx="4" presStyleCnt="9"/>
      <dgm:spPr/>
      <dgm:t>
        <a:bodyPr/>
        <a:lstStyle/>
        <a:p>
          <a:endParaRPr lang="en-US"/>
        </a:p>
      </dgm:t>
    </dgm:pt>
    <dgm:pt modelId="{980BE5B2-89C9-4807-8CE1-5CB25D9E9C1F}" type="pres">
      <dgm:prSet presAssocID="{68DD4928-C66A-4C09-83F9-90E40EF8AE08}" presName="node" presStyleLbl="node1" presStyleIdx="5" presStyleCnt="9" custScaleX="131434" custScaleY="131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09064-D276-44BB-B2DD-057F977D38E2}" type="pres">
      <dgm:prSet presAssocID="{68DD4928-C66A-4C09-83F9-90E40EF8AE08}" presName="dummy" presStyleCnt="0"/>
      <dgm:spPr/>
    </dgm:pt>
    <dgm:pt modelId="{FCF42D44-2300-4116-A45B-9376E38D1DA4}" type="pres">
      <dgm:prSet presAssocID="{597A58E8-09A8-44E3-A0B6-C9A86FCA0B1D}" presName="sibTrans" presStyleLbl="sibTrans2D1" presStyleIdx="5" presStyleCnt="9"/>
      <dgm:spPr/>
      <dgm:t>
        <a:bodyPr/>
        <a:lstStyle/>
        <a:p>
          <a:endParaRPr lang="en-US"/>
        </a:p>
      </dgm:t>
    </dgm:pt>
    <dgm:pt modelId="{34CC7685-A2E8-481D-9423-E50C81605244}" type="pres">
      <dgm:prSet presAssocID="{84527D0A-0F3C-49C7-8D36-2718EEFE092A}" presName="node" presStyleLbl="node1" presStyleIdx="6" presStyleCnt="9" custScaleX="131434" custScaleY="131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637DD-BFA6-4947-99F9-026D79D3F5CB}" type="pres">
      <dgm:prSet presAssocID="{84527D0A-0F3C-49C7-8D36-2718EEFE092A}" presName="dummy" presStyleCnt="0"/>
      <dgm:spPr/>
    </dgm:pt>
    <dgm:pt modelId="{6F22260F-F2F8-4CC3-B288-73D2EC67F68C}" type="pres">
      <dgm:prSet presAssocID="{1F47158B-F086-4D79-99D8-FF738ABA0A34}" presName="sibTrans" presStyleLbl="sibTrans2D1" presStyleIdx="6" presStyleCnt="9"/>
      <dgm:spPr/>
      <dgm:t>
        <a:bodyPr/>
        <a:lstStyle/>
        <a:p>
          <a:endParaRPr lang="en-US"/>
        </a:p>
      </dgm:t>
    </dgm:pt>
    <dgm:pt modelId="{B95421C4-7DC6-460F-BBDB-D591485DF1A5}" type="pres">
      <dgm:prSet presAssocID="{CD93E887-419B-407A-A404-800407A8891C}" presName="node" presStyleLbl="node1" presStyleIdx="7" presStyleCnt="9" custScaleX="131434" custScaleY="131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BF5D1-98D8-4B33-B8A0-C51F18AF2331}" type="pres">
      <dgm:prSet presAssocID="{CD93E887-419B-407A-A404-800407A8891C}" presName="dummy" presStyleCnt="0"/>
      <dgm:spPr/>
    </dgm:pt>
    <dgm:pt modelId="{CB0C63A7-5C79-4B5C-83F4-B4A9A01E58CD}" type="pres">
      <dgm:prSet presAssocID="{C5939373-758A-4DCF-AB51-C90E1A47B1C4}" presName="sibTrans" presStyleLbl="sibTrans2D1" presStyleIdx="7" presStyleCnt="9"/>
      <dgm:spPr/>
      <dgm:t>
        <a:bodyPr/>
        <a:lstStyle/>
        <a:p>
          <a:endParaRPr lang="en-US"/>
        </a:p>
      </dgm:t>
    </dgm:pt>
    <dgm:pt modelId="{3F950F58-1A8E-4D09-B531-E8ADC172BA9E}" type="pres">
      <dgm:prSet presAssocID="{325E827B-1F7B-4EC1-A37C-B0AFECAEFFAC}" presName="node" presStyleLbl="node1" presStyleIdx="8" presStyleCnt="9" custScaleX="131434" custScaleY="131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EF484-B440-4828-98DD-9702E681091B}" type="pres">
      <dgm:prSet presAssocID="{325E827B-1F7B-4EC1-A37C-B0AFECAEFFAC}" presName="dummy" presStyleCnt="0"/>
      <dgm:spPr/>
    </dgm:pt>
    <dgm:pt modelId="{27FE8F66-9C0A-4F7B-B0DA-A03AB2566DF2}" type="pres">
      <dgm:prSet presAssocID="{8D08AA89-A49A-4E97-B4AD-E67B2CC60E84}" presName="sibTrans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0EA2CF62-0319-465C-80CE-97B7797D5363}" type="presOf" srcId="{FC496E4C-D36F-496D-890A-9BC3B4D51EA2}" destId="{3E0CC4D2-C133-4814-B85C-03BCD3327C16}" srcOrd="0" destOrd="0" presId="urn:microsoft.com/office/officeart/2005/8/layout/radial6"/>
    <dgm:cxn modelId="{BBC70D00-1894-42BE-9802-D3CB8ADCF2FE}" type="presOf" srcId="{F9C622D8-4CF5-42C5-9C45-FEB76B1FFC46}" destId="{BEC66E0C-9831-4B8E-9C88-5B53FABE0FFF}" srcOrd="0" destOrd="0" presId="urn:microsoft.com/office/officeart/2005/8/layout/radial6"/>
    <dgm:cxn modelId="{A6A7C3A2-18F4-4112-83AC-2FDF018F7C2E}" type="presOf" srcId="{325E827B-1F7B-4EC1-A37C-B0AFECAEFFAC}" destId="{3F950F58-1A8E-4D09-B531-E8ADC172BA9E}" srcOrd="0" destOrd="0" presId="urn:microsoft.com/office/officeart/2005/8/layout/radial6"/>
    <dgm:cxn modelId="{BF314010-F2C6-4653-9FA3-8BC6FF0FC443}" srcId="{84FA2978-8B61-42A1-A61D-FA31FFF2F3F6}" destId="{325E827B-1F7B-4EC1-A37C-B0AFECAEFFAC}" srcOrd="8" destOrd="0" parTransId="{CF32D443-FCA6-4947-9C05-733022DFCCE2}" sibTransId="{8D08AA89-A49A-4E97-B4AD-E67B2CC60E84}"/>
    <dgm:cxn modelId="{25454ADF-F02F-45C3-81C0-ABEF73DFF8D8}" type="presOf" srcId="{5468264C-0573-4DFC-B255-9AAB15F379D4}" destId="{13A0977F-8BD1-4363-972B-79E4B5B2DFA7}" srcOrd="0" destOrd="0" presId="urn:microsoft.com/office/officeart/2005/8/layout/radial6"/>
    <dgm:cxn modelId="{E9CCCCB8-0611-4272-868F-6D96236E1F90}" srcId="{84FA2978-8B61-42A1-A61D-FA31FFF2F3F6}" destId="{CD93E887-419B-407A-A404-800407A8891C}" srcOrd="7" destOrd="0" parTransId="{844A132D-DE38-4D0D-8C1D-80131F4CEFA2}" sibTransId="{C5939373-758A-4DCF-AB51-C90E1A47B1C4}"/>
    <dgm:cxn modelId="{18402372-4830-49C0-80ED-401635827960}" type="presOf" srcId="{84527D0A-0F3C-49C7-8D36-2718EEFE092A}" destId="{34CC7685-A2E8-481D-9423-E50C81605244}" srcOrd="0" destOrd="0" presId="urn:microsoft.com/office/officeart/2005/8/layout/radial6"/>
    <dgm:cxn modelId="{39BDBF3F-8506-433B-A4B2-70A0F372D8C2}" srcId="{84FA2978-8B61-42A1-A61D-FA31FFF2F3F6}" destId="{68DD4928-C66A-4C09-83F9-90E40EF8AE08}" srcOrd="5" destOrd="0" parTransId="{CE9B25DA-CB41-4294-B7D0-E0C89AC2ECF5}" sibTransId="{597A58E8-09A8-44E3-A0B6-C9A86FCA0B1D}"/>
    <dgm:cxn modelId="{19748AA0-8626-40B7-9CD5-DC7FBF5C341B}" type="presOf" srcId="{1F47158B-F086-4D79-99D8-FF738ABA0A34}" destId="{6F22260F-F2F8-4CC3-B288-73D2EC67F68C}" srcOrd="0" destOrd="0" presId="urn:microsoft.com/office/officeart/2005/8/layout/radial6"/>
    <dgm:cxn modelId="{ACCB5456-9F5C-4613-B86F-296175F26383}" srcId="{FC496E4C-D36F-496D-890A-9BC3B4D51EA2}" destId="{84FA2978-8B61-42A1-A61D-FA31FFF2F3F6}" srcOrd="0" destOrd="0" parTransId="{20A68198-7E4B-449E-B15E-7CC9BDBD1671}" sibTransId="{B461859A-F3BD-4FA0-A9F1-19B6949CDC44}"/>
    <dgm:cxn modelId="{F9BFA03C-4E5D-4889-8A10-49A0D50CD05C}" type="presOf" srcId="{86FBEF31-316B-48F8-BAA3-A7CDB5FBC369}" destId="{9D7A1041-8A4A-40B4-8D81-C6E89D70FCF1}" srcOrd="0" destOrd="0" presId="urn:microsoft.com/office/officeart/2005/8/layout/radial6"/>
    <dgm:cxn modelId="{ECB3A162-0F75-468E-BFA4-A94C9DD2BA48}" type="presOf" srcId="{179B6C53-9152-4330-BB05-ACDB7BC1C6C5}" destId="{3B8DFFEE-7A7E-47C2-9265-B2BA7D79D34D}" srcOrd="0" destOrd="0" presId="urn:microsoft.com/office/officeart/2005/8/layout/radial6"/>
    <dgm:cxn modelId="{4DEF7F63-E871-412B-A80F-AB90B50CA657}" type="presOf" srcId="{DEF250A2-D8E2-4CBF-A4C6-21223A0E8044}" destId="{152BD44C-AA40-4D6B-A424-6504771CDCBF}" srcOrd="0" destOrd="0" presId="urn:microsoft.com/office/officeart/2005/8/layout/radial6"/>
    <dgm:cxn modelId="{38C4B2F8-6340-4062-833A-62D0AC833B90}" type="presOf" srcId="{4B2F8E4C-0FD1-481D-80D0-BF9595CE43BB}" destId="{4BCB3267-3757-41E9-ACF5-49F704916665}" srcOrd="0" destOrd="0" presId="urn:microsoft.com/office/officeart/2005/8/layout/radial6"/>
    <dgm:cxn modelId="{AA6BBAA3-4F37-4B46-853F-3D49D1AF8267}" type="presOf" srcId="{CD93E887-419B-407A-A404-800407A8891C}" destId="{B95421C4-7DC6-460F-BBDB-D591485DF1A5}" srcOrd="0" destOrd="0" presId="urn:microsoft.com/office/officeart/2005/8/layout/radial6"/>
    <dgm:cxn modelId="{7B9C4E4D-6706-4C8A-8FA4-097735BCBD0F}" type="presOf" srcId="{597A58E8-09A8-44E3-A0B6-C9A86FCA0B1D}" destId="{FCF42D44-2300-4116-A45B-9376E38D1DA4}" srcOrd="0" destOrd="0" presId="urn:microsoft.com/office/officeart/2005/8/layout/radial6"/>
    <dgm:cxn modelId="{1493DEB2-8FB5-4597-819B-04A02DF9E3F3}" type="presOf" srcId="{2E5C27B1-D0B8-4FF1-8997-10B65E3C3C57}" destId="{4B3D97EC-087F-4091-A83A-E8110B05DC69}" srcOrd="0" destOrd="0" presId="urn:microsoft.com/office/officeart/2005/8/layout/radial6"/>
    <dgm:cxn modelId="{83613A5C-AD36-439B-970C-7A43D78C58AD}" srcId="{84FA2978-8B61-42A1-A61D-FA31FFF2F3F6}" destId="{84527D0A-0F3C-49C7-8D36-2718EEFE092A}" srcOrd="6" destOrd="0" parTransId="{BE29D942-8F3C-43C7-A15E-78F7BFB068E7}" sibTransId="{1F47158B-F086-4D79-99D8-FF738ABA0A34}"/>
    <dgm:cxn modelId="{8D69BC05-BD70-4113-AC93-38F1C13831C0}" type="presOf" srcId="{65489189-B386-4BD8-97C0-BFEDB135857E}" destId="{A873B699-FFE7-4880-B787-7307D03BC877}" srcOrd="0" destOrd="0" presId="urn:microsoft.com/office/officeart/2005/8/layout/radial6"/>
    <dgm:cxn modelId="{79ECD2B6-0AA4-44E9-AA16-3230D0BBBFCF}" type="presOf" srcId="{8D08AA89-A49A-4E97-B4AD-E67B2CC60E84}" destId="{27FE8F66-9C0A-4F7B-B0DA-A03AB2566DF2}" srcOrd="0" destOrd="0" presId="urn:microsoft.com/office/officeart/2005/8/layout/radial6"/>
    <dgm:cxn modelId="{E78D6C27-B4D3-4B57-BE86-66E64A6C3759}" srcId="{84FA2978-8B61-42A1-A61D-FA31FFF2F3F6}" destId="{86FBEF31-316B-48F8-BAA3-A7CDB5FBC369}" srcOrd="0" destOrd="0" parTransId="{35420CA0-8BF2-42F2-96CB-A17F0A6A7A50}" sibTransId="{65489189-B386-4BD8-97C0-BFEDB135857E}"/>
    <dgm:cxn modelId="{38AD1F83-42EE-4284-88A3-0D6A48B9BBA0}" type="presOf" srcId="{84FA2978-8B61-42A1-A61D-FA31FFF2F3F6}" destId="{4D85E2CF-769C-4551-81AF-DDC580258AC7}" srcOrd="0" destOrd="0" presId="urn:microsoft.com/office/officeart/2005/8/layout/radial6"/>
    <dgm:cxn modelId="{7ECA9A43-872A-4F9C-AA00-6E4305A7069F}" srcId="{84FA2978-8B61-42A1-A61D-FA31FFF2F3F6}" destId="{179B6C53-9152-4330-BB05-ACDB7BC1C6C5}" srcOrd="4" destOrd="0" parTransId="{27E5DB97-7A17-46CB-AD6E-431A3F3F569F}" sibTransId="{2E5C27B1-D0B8-4FF1-8997-10B65E3C3C57}"/>
    <dgm:cxn modelId="{1D440F98-12CE-4839-A52B-365124C51957}" type="presOf" srcId="{8732EBEA-CFFC-4C4D-9409-A0177C5C4456}" destId="{35ADE77F-3D5C-4A06-B54D-4C86294BDB5F}" srcOrd="0" destOrd="0" presId="urn:microsoft.com/office/officeart/2005/8/layout/radial6"/>
    <dgm:cxn modelId="{59FE612D-8BB4-4C09-9986-CA80215B4644}" type="presOf" srcId="{C53B54AD-1C9C-4B38-AC48-7FFEF2E0FA5E}" destId="{A55E49ED-7884-4953-B40F-F5FF597631F2}" srcOrd="0" destOrd="0" presId="urn:microsoft.com/office/officeart/2005/8/layout/radial6"/>
    <dgm:cxn modelId="{6B3FB938-69D9-45CC-9F29-DB70F3BA6D43}" type="presOf" srcId="{C5939373-758A-4DCF-AB51-C90E1A47B1C4}" destId="{CB0C63A7-5C79-4B5C-83F4-B4A9A01E58CD}" srcOrd="0" destOrd="0" presId="urn:microsoft.com/office/officeart/2005/8/layout/radial6"/>
    <dgm:cxn modelId="{7AD066C0-22C5-4D6F-B995-11673AD84D02}" srcId="{84FA2978-8B61-42A1-A61D-FA31FFF2F3F6}" destId="{5468264C-0573-4DFC-B255-9AAB15F379D4}" srcOrd="2" destOrd="0" parTransId="{29E81832-4BB4-4C7B-95F7-37F344A8FB6D}" sibTransId="{F9C622D8-4CF5-42C5-9C45-FEB76B1FFC46}"/>
    <dgm:cxn modelId="{C9A0F4E4-DDAA-4F32-A86F-67B7F4FECC8F}" srcId="{84FA2978-8B61-42A1-A61D-FA31FFF2F3F6}" destId="{4B2F8E4C-0FD1-481D-80D0-BF9595CE43BB}" srcOrd="3" destOrd="0" parTransId="{EA54A244-0140-4FC8-B250-DCD8917A75EA}" sibTransId="{8732EBEA-CFFC-4C4D-9409-A0177C5C4456}"/>
    <dgm:cxn modelId="{C569707D-98AF-48EF-BB35-67F3C6A3B6BA}" type="presOf" srcId="{68DD4928-C66A-4C09-83F9-90E40EF8AE08}" destId="{980BE5B2-89C9-4807-8CE1-5CB25D9E9C1F}" srcOrd="0" destOrd="0" presId="urn:microsoft.com/office/officeart/2005/8/layout/radial6"/>
    <dgm:cxn modelId="{54372839-70E0-4721-A91B-9D61F5566FA1}" srcId="{84FA2978-8B61-42A1-A61D-FA31FFF2F3F6}" destId="{DEF250A2-D8E2-4CBF-A4C6-21223A0E8044}" srcOrd="1" destOrd="0" parTransId="{73B20069-B1D2-4C90-8A8E-404AF975B93F}" sibTransId="{C53B54AD-1C9C-4B38-AC48-7FFEF2E0FA5E}"/>
    <dgm:cxn modelId="{BB92F61B-F39A-4326-A65F-5C9236EB57B9}" type="presParOf" srcId="{3E0CC4D2-C133-4814-B85C-03BCD3327C16}" destId="{4D85E2CF-769C-4551-81AF-DDC580258AC7}" srcOrd="0" destOrd="0" presId="urn:microsoft.com/office/officeart/2005/8/layout/radial6"/>
    <dgm:cxn modelId="{DFC60376-6E6D-4F91-8A28-A7668E959889}" type="presParOf" srcId="{3E0CC4D2-C133-4814-B85C-03BCD3327C16}" destId="{9D7A1041-8A4A-40B4-8D81-C6E89D70FCF1}" srcOrd="1" destOrd="0" presId="urn:microsoft.com/office/officeart/2005/8/layout/radial6"/>
    <dgm:cxn modelId="{92A710D1-22EF-4FEF-A6CA-5A58FBF83BC9}" type="presParOf" srcId="{3E0CC4D2-C133-4814-B85C-03BCD3327C16}" destId="{AB866701-2743-41A1-8DE8-E29FCF9ABEF2}" srcOrd="2" destOrd="0" presId="urn:microsoft.com/office/officeart/2005/8/layout/radial6"/>
    <dgm:cxn modelId="{4D4B6C35-3611-4FA2-A71A-BB4EA5EDB9B0}" type="presParOf" srcId="{3E0CC4D2-C133-4814-B85C-03BCD3327C16}" destId="{A873B699-FFE7-4880-B787-7307D03BC877}" srcOrd="3" destOrd="0" presId="urn:microsoft.com/office/officeart/2005/8/layout/radial6"/>
    <dgm:cxn modelId="{5C540FF7-FC4A-45AB-A767-3165E3E5EB33}" type="presParOf" srcId="{3E0CC4D2-C133-4814-B85C-03BCD3327C16}" destId="{152BD44C-AA40-4D6B-A424-6504771CDCBF}" srcOrd="4" destOrd="0" presId="urn:microsoft.com/office/officeart/2005/8/layout/radial6"/>
    <dgm:cxn modelId="{7210D403-F392-482A-A770-95EE6C8FF551}" type="presParOf" srcId="{3E0CC4D2-C133-4814-B85C-03BCD3327C16}" destId="{7CADE764-8362-4A2A-923B-5DC0D69ABD01}" srcOrd="5" destOrd="0" presId="urn:microsoft.com/office/officeart/2005/8/layout/radial6"/>
    <dgm:cxn modelId="{A59048A5-2992-4E41-80B5-3A38DA031259}" type="presParOf" srcId="{3E0CC4D2-C133-4814-B85C-03BCD3327C16}" destId="{A55E49ED-7884-4953-B40F-F5FF597631F2}" srcOrd="6" destOrd="0" presId="urn:microsoft.com/office/officeart/2005/8/layout/radial6"/>
    <dgm:cxn modelId="{F625FFC9-0D8C-4A52-965F-A26D497B690F}" type="presParOf" srcId="{3E0CC4D2-C133-4814-B85C-03BCD3327C16}" destId="{13A0977F-8BD1-4363-972B-79E4B5B2DFA7}" srcOrd="7" destOrd="0" presId="urn:microsoft.com/office/officeart/2005/8/layout/radial6"/>
    <dgm:cxn modelId="{22CC5934-CF78-40FB-8F8E-D3F8B79388CA}" type="presParOf" srcId="{3E0CC4D2-C133-4814-B85C-03BCD3327C16}" destId="{C0F650C6-55D3-4CEE-A0F2-74EB18002F5B}" srcOrd="8" destOrd="0" presId="urn:microsoft.com/office/officeart/2005/8/layout/radial6"/>
    <dgm:cxn modelId="{CC003263-3350-4EDF-A6D6-04EBD4A75E11}" type="presParOf" srcId="{3E0CC4D2-C133-4814-B85C-03BCD3327C16}" destId="{BEC66E0C-9831-4B8E-9C88-5B53FABE0FFF}" srcOrd="9" destOrd="0" presId="urn:microsoft.com/office/officeart/2005/8/layout/radial6"/>
    <dgm:cxn modelId="{E0221541-E5D2-46D0-9F13-DE70FEE8DB61}" type="presParOf" srcId="{3E0CC4D2-C133-4814-B85C-03BCD3327C16}" destId="{4BCB3267-3757-41E9-ACF5-49F704916665}" srcOrd="10" destOrd="0" presId="urn:microsoft.com/office/officeart/2005/8/layout/radial6"/>
    <dgm:cxn modelId="{1FC6F96A-DDE3-4E4E-AD5B-63D7CF6C309B}" type="presParOf" srcId="{3E0CC4D2-C133-4814-B85C-03BCD3327C16}" destId="{C4959FDB-3317-42D4-8D9C-86C9358386F7}" srcOrd="11" destOrd="0" presId="urn:microsoft.com/office/officeart/2005/8/layout/radial6"/>
    <dgm:cxn modelId="{D36FED61-077C-4C82-A7BC-F67B12BB5F0F}" type="presParOf" srcId="{3E0CC4D2-C133-4814-B85C-03BCD3327C16}" destId="{35ADE77F-3D5C-4A06-B54D-4C86294BDB5F}" srcOrd="12" destOrd="0" presId="urn:microsoft.com/office/officeart/2005/8/layout/radial6"/>
    <dgm:cxn modelId="{1D2BEF8F-904E-47F3-83FA-F05C89257B7D}" type="presParOf" srcId="{3E0CC4D2-C133-4814-B85C-03BCD3327C16}" destId="{3B8DFFEE-7A7E-47C2-9265-B2BA7D79D34D}" srcOrd="13" destOrd="0" presId="urn:microsoft.com/office/officeart/2005/8/layout/radial6"/>
    <dgm:cxn modelId="{B4F06E46-3C82-4458-924D-B12A02ECF39B}" type="presParOf" srcId="{3E0CC4D2-C133-4814-B85C-03BCD3327C16}" destId="{0D6A9786-2150-4B9A-A88B-CD46461922C2}" srcOrd="14" destOrd="0" presId="urn:microsoft.com/office/officeart/2005/8/layout/radial6"/>
    <dgm:cxn modelId="{6797EC80-92DE-46E5-9623-D6C11289531D}" type="presParOf" srcId="{3E0CC4D2-C133-4814-B85C-03BCD3327C16}" destId="{4B3D97EC-087F-4091-A83A-E8110B05DC69}" srcOrd="15" destOrd="0" presId="urn:microsoft.com/office/officeart/2005/8/layout/radial6"/>
    <dgm:cxn modelId="{AF3F3D52-5D84-4207-82AA-14D46DFA259F}" type="presParOf" srcId="{3E0CC4D2-C133-4814-B85C-03BCD3327C16}" destId="{980BE5B2-89C9-4807-8CE1-5CB25D9E9C1F}" srcOrd="16" destOrd="0" presId="urn:microsoft.com/office/officeart/2005/8/layout/radial6"/>
    <dgm:cxn modelId="{8593CB8C-49D2-4B09-962B-118A180145B5}" type="presParOf" srcId="{3E0CC4D2-C133-4814-B85C-03BCD3327C16}" destId="{F2E09064-D276-44BB-B2DD-057F977D38E2}" srcOrd="17" destOrd="0" presId="urn:microsoft.com/office/officeart/2005/8/layout/radial6"/>
    <dgm:cxn modelId="{CC59A21F-921E-4E44-888F-CF67DCAC9989}" type="presParOf" srcId="{3E0CC4D2-C133-4814-B85C-03BCD3327C16}" destId="{FCF42D44-2300-4116-A45B-9376E38D1DA4}" srcOrd="18" destOrd="0" presId="urn:microsoft.com/office/officeart/2005/8/layout/radial6"/>
    <dgm:cxn modelId="{B681383B-0961-42C4-A662-BC4F098DE139}" type="presParOf" srcId="{3E0CC4D2-C133-4814-B85C-03BCD3327C16}" destId="{34CC7685-A2E8-481D-9423-E50C81605244}" srcOrd="19" destOrd="0" presId="urn:microsoft.com/office/officeart/2005/8/layout/radial6"/>
    <dgm:cxn modelId="{9E430701-2604-49A4-B279-A357CDE98DB0}" type="presParOf" srcId="{3E0CC4D2-C133-4814-B85C-03BCD3327C16}" destId="{B04637DD-BFA6-4947-99F9-026D79D3F5CB}" srcOrd="20" destOrd="0" presId="urn:microsoft.com/office/officeart/2005/8/layout/radial6"/>
    <dgm:cxn modelId="{786799AC-AA70-44D7-B159-F361B1F8BF56}" type="presParOf" srcId="{3E0CC4D2-C133-4814-B85C-03BCD3327C16}" destId="{6F22260F-F2F8-4CC3-B288-73D2EC67F68C}" srcOrd="21" destOrd="0" presId="urn:microsoft.com/office/officeart/2005/8/layout/radial6"/>
    <dgm:cxn modelId="{5FEA05ED-82EA-49E8-938C-B93DA0FDB701}" type="presParOf" srcId="{3E0CC4D2-C133-4814-B85C-03BCD3327C16}" destId="{B95421C4-7DC6-460F-BBDB-D591485DF1A5}" srcOrd="22" destOrd="0" presId="urn:microsoft.com/office/officeart/2005/8/layout/radial6"/>
    <dgm:cxn modelId="{7AB23759-E16E-47A3-8A60-C37F3239D1F6}" type="presParOf" srcId="{3E0CC4D2-C133-4814-B85C-03BCD3327C16}" destId="{112BF5D1-98D8-4B33-B8A0-C51F18AF2331}" srcOrd="23" destOrd="0" presId="urn:microsoft.com/office/officeart/2005/8/layout/radial6"/>
    <dgm:cxn modelId="{517AE6D0-A5B7-4954-842B-76C7EC7141ED}" type="presParOf" srcId="{3E0CC4D2-C133-4814-B85C-03BCD3327C16}" destId="{CB0C63A7-5C79-4B5C-83F4-B4A9A01E58CD}" srcOrd="24" destOrd="0" presId="urn:microsoft.com/office/officeart/2005/8/layout/radial6"/>
    <dgm:cxn modelId="{E2EB0528-726E-4DB7-80DF-82B858701F01}" type="presParOf" srcId="{3E0CC4D2-C133-4814-B85C-03BCD3327C16}" destId="{3F950F58-1A8E-4D09-B531-E8ADC172BA9E}" srcOrd="25" destOrd="0" presId="urn:microsoft.com/office/officeart/2005/8/layout/radial6"/>
    <dgm:cxn modelId="{4C64C200-3EA8-496E-BA9F-C4C258392188}" type="presParOf" srcId="{3E0CC4D2-C133-4814-B85C-03BCD3327C16}" destId="{EC0EF484-B440-4828-98DD-9702E681091B}" srcOrd="26" destOrd="0" presId="urn:microsoft.com/office/officeart/2005/8/layout/radial6"/>
    <dgm:cxn modelId="{21F217DE-3777-44E2-9FEB-85B2747B82D1}" type="presParOf" srcId="{3E0CC4D2-C133-4814-B85C-03BCD3327C16}" destId="{27FE8F66-9C0A-4F7B-B0DA-A03AB2566DF2}" srcOrd="27" destOrd="0" presId="urn:microsoft.com/office/officeart/2005/8/layout/radial6"/>
  </dgm:cxnLst>
  <dgm:bg>
    <a:effectLst>
      <a:softEdge rad="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E8F66-9C0A-4F7B-B0DA-A03AB2566DF2}">
      <dsp:nvSpPr>
        <dsp:cNvPr id="0" name=""/>
        <dsp:cNvSpPr/>
      </dsp:nvSpPr>
      <dsp:spPr>
        <a:xfrm>
          <a:off x="1656480" y="487256"/>
          <a:ext cx="4916638" cy="4916638"/>
        </a:xfrm>
        <a:prstGeom prst="blockArc">
          <a:avLst>
            <a:gd name="adj1" fmla="val 13800000"/>
            <a:gd name="adj2" fmla="val 16200000"/>
            <a:gd name="adj3" fmla="val 305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C63A7-5C79-4B5C-83F4-B4A9A01E58CD}">
      <dsp:nvSpPr>
        <dsp:cNvPr id="0" name=""/>
        <dsp:cNvSpPr/>
      </dsp:nvSpPr>
      <dsp:spPr>
        <a:xfrm>
          <a:off x="1656480" y="487256"/>
          <a:ext cx="4916638" cy="4916638"/>
        </a:xfrm>
        <a:prstGeom prst="blockArc">
          <a:avLst>
            <a:gd name="adj1" fmla="val 11400000"/>
            <a:gd name="adj2" fmla="val 13800000"/>
            <a:gd name="adj3" fmla="val 305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2260F-F2F8-4CC3-B288-73D2EC67F68C}">
      <dsp:nvSpPr>
        <dsp:cNvPr id="0" name=""/>
        <dsp:cNvSpPr/>
      </dsp:nvSpPr>
      <dsp:spPr>
        <a:xfrm>
          <a:off x="1656480" y="487256"/>
          <a:ext cx="4916638" cy="4916638"/>
        </a:xfrm>
        <a:prstGeom prst="blockArc">
          <a:avLst>
            <a:gd name="adj1" fmla="val 9000000"/>
            <a:gd name="adj2" fmla="val 11400000"/>
            <a:gd name="adj3" fmla="val 305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42D44-2300-4116-A45B-9376E38D1DA4}">
      <dsp:nvSpPr>
        <dsp:cNvPr id="0" name=""/>
        <dsp:cNvSpPr/>
      </dsp:nvSpPr>
      <dsp:spPr>
        <a:xfrm>
          <a:off x="1656480" y="487256"/>
          <a:ext cx="4916638" cy="4916638"/>
        </a:xfrm>
        <a:prstGeom prst="blockArc">
          <a:avLst>
            <a:gd name="adj1" fmla="val 6600000"/>
            <a:gd name="adj2" fmla="val 9000000"/>
            <a:gd name="adj3" fmla="val 305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D97EC-087F-4091-A83A-E8110B05DC69}">
      <dsp:nvSpPr>
        <dsp:cNvPr id="0" name=""/>
        <dsp:cNvSpPr/>
      </dsp:nvSpPr>
      <dsp:spPr>
        <a:xfrm>
          <a:off x="1656480" y="487256"/>
          <a:ext cx="4916638" cy="4916638"/>
        </a:xfrm>
        <a:prstGeom prst="blockArc">
          <a:avLst>
            <a:gd name="adj1" fmla="val 4200000"/>
            <a:gd name="adj2" fmla="val 6600000"/>
            <a:gd name="adj3" fmla="val 305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DE77F-3D5C-4A06-B54D-4C86294BDB5F}">
      <dsp:nvSpPr>
        <dsp:cNvPr id="0" name=""/>
        <dsp:cNvSpPr/>
      </dsp:nvSpPr>
      <dsp:spPr>
        <a:xfrm>
          <a:off x="1656480" y="487256"/>
          <a:ext cx="4916638" cy="4916638"/>
        </a:xfrm>
        <a:prstGeom prst="blockArc">
          <a:avLst>
            <a:gd name="adj1" fmla="val 1800000"/>
            <a:gd name="adj2" fmla="val 4200000"/>
            <a:gd name="adj3" fmla="val 305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66E0C-9831-4B8E-9C88-5B53FABE0FFF}">
      <dsp:nvSpPr>
        <dsp:cNvPr id="0" name=""/>
        <dsp:cNvSpPr/>
      </dsp:nvSpPr>
      <dsp:spPr>
        <a:xfrm>
          <a:off x="1656480" y="487256"/>
          <a:ext cx="4916638" cy="4916638"/>
        </a:xfrm>
        <a:prstGeom prst="blockArc">
          <a:avLst>
            <a:gd name="adj1" fmla="val 21000000"/>
            <a:gd name="adj2" fmla="val 1800000"/>
            <a:gd name="adj3" fmla="val 305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E49ED-7884-4953-B40F-F5FF597631F2}">
      <dsp:nvSpPr>
        <dsp:cNvPr id="0" name=""/>
        <dsp:cNvSpPr/>
      </dsp:nvSpPr>
      <dsp:spPr>
        <a:xfrm>
          <a:off x="1656480" y="487256"/>
          <a:ext cx="4916638" cy="4916638"/>
        </a:xfrm>
        <a:prstGeom prst="blockArc">
          <a:avLst>
            <a:gd name="adj1" fmla="val 18600000"/>
            <a:gd name="adj2" fmla="val 21000000"/>
            <a:gd name="adj3" fmla="val 305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3B699-FFE7-4880-B787-7307D03BC877}">
      <dsp:nvSpPr>
        <dsp:cNvPr id="0" name=""/>
        <dsp:cNvSpPr/>
      </dsp:nvSpPr>
      <dsp:spPr>
        <a:xfrm>
          <a:off x="1656480" y="487256"/>
          <a:ext cx="4916638" cy="4916638"/>
        </a:xfrm>
        <a:prstGeom prst="blockArc">
          <a:avLst>
            <a:gd name="adj1" fmla="val 16200000"/>
            <a:gd name="adj2" fmla="val 18600000"/>
            <a:gd name="adj3" fmla="val 305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5E2CF-769C-4551-81AF-DDC580258AC7}">
      <dsp:nvSpPr>
        <dsp:cNvPr id="0" name=""/>
        <dsp:cNvSpPr/>
      </dsp:nvSpPr>
      <dsp:spPr>
        <a:xfrm>
          <a:off x="2743201" y="1828801"/>
          <a:ext cx="2743197" cy="22335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Career Opportunities</a:t>
          </a:r>
          <a:endParaRPr lang="en-US" sz="2600" kern="1200" dirty="0"/>
        </a:p>
      </dsp:txBody>
      <dsp:txXfrm>
        <a:off x="3144933" y="2155897"/>
        <a:ext cx="1939733" cy="1579356"/>
      </dsp:txXfrm>
    </dsp:sp>
    <dsp:sp modelId="{9D7A1041-8A4A-40B4-8D81-C6E89D70FCF1}">
      <dsp:nvSpPr>
        <dsp:cNvPr id="0" name=""/>
        <dsp:cNvSpPr/>
      </dsp:nvSpPr>
      <dsp:spPr>
        <a:xfrm>
          <a:off x="3428998" y="-160976"/>
          <a:ext cx="1371603" cy="13716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Community Pharmacy</a:t>
          </a:r>
          <a:endParaRPr lang="en-US" sz="1400" kern="1200" dirty="0"/>
        </a:p>
      </dsp:txBody>
      <dsp:txXfrm>
        <a:off x="3629865" y="39891"/>
        <a:ext cx="969869" cy="969869"/>
      </dsp:txXfrm>
    </dsp:sp>
    <dsp:sp modelId="{152BD44C-AA40-4D6B-A424-6504771CDCBF}">
      <dsp:nvSpPr>
        <dsp:cNvPr id="0" name=""/>
        <dsp:cNvSpPr/>
      </dsp:nvSpPr>
      <dsp:spPr>
        <a:xfrm>
          <a:off x="4985027" y="405371"/>
          <a:ext cx="1371603" cy="13716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Hospital and Institutional Pharmacy</a:t>
          </a:r>
          <a:endParaRPr lang="en-US" sz="1400" kern="1200" dirty="0"/>
        </a:p>
      </dsp:txBody>
      <dsp:txXfrm>
        <a:off x="5185894" y="606238"/>
        <a:ext cx="969869" cy="969869"/>
      </dsp:txXfrm>
    </dsp:sp>
    <dsp:sp modelId="{13A0977F-8BD1-4363-972B-79E4B5B2DFA7}">
      <dsp:nvSpPr>
        <dsp:cNvPr id="0" name=""/>
        <dsp:cNvSpPr/>
      </dsp:nvSpPr>
      <dsp:spPr>
        <a:xfrm>
          <a:off x="5812972" y="1839415"/>
          <a:ext cx="1371603" cy="13716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Managed</a:t>
          </a:r>
          <a:r>
            <a:rPr lang="en-US" sz="1400" kern="1200" baseline="0" dirty="0" smtClean="0"/>
            <a:t> Care Pharmacy</a:t>
          </a:r>
          <a:endParaRPr lang="en-US" sz="1400" kern="1200" dirty="0"/>
        </a:p>
      </dsp:txBody>
      <dsp:txXfrm>
        <a:off x="6013839" y="2040282"/>
        <a:ext cx="969869" cy="969869"/>
      </dsp:txXfrm>
    </dsp:sp>
    <dsp:sp modelId="{4BCB3267-3757-41E9-ACF5-49F704916665}">
      <dsp:nvSpPr>
        <dsp:cNvPr id="0" name=""/>
        <dsp:cNvSpPr/>
      </dsp:nvSpPr>
      <dsp:spPr>
        <a:xfrm>
          <a:off x="5525430" y="3470149"/>
          <a:ext cx="1371603" cy="13716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Pharmaceutical Industry or Pharmaceutical Sciences</a:t>
          </a:r>
          <a:endParaRPr lang="en-US" sz="1100" kern="1200" dirty="0"/>
        </a:p>
      </dsp:txBody>
      <dsp:txXfrm>
        <a:off x="5726297" y="3671016"/>
        <a:ext cx="969869" cy="969869"/>
      </dsp:txXfrm>
    </dsp:sp>
    <dsp:sp modelId="{3B8DFFEE-7A7E-47C2-9265-B2BA7D79D34D}">
      <dsp:nvSpPr>
        <dsp:cNvPr id="0" name=""/>
        <dsp:cNvSpPr/>
      </dsp:nvSpPr>
      <dsp:spPr>
        <a:xfrm>
          <a:off x="4256944" y="4534536"/>
          <a:ext cx="1371603" cy="13716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Hospice and Home care</a:t>
          </a:r>
          <a:endParaRPr lang="en-US" sz="1400" kern="1200" dirty="0"/>
        </a:p>
      </dsp:txBody>
      <dsp:txXfrm>
        <a:off x="4457811" y="4735403"/>
        <a:ext cx="969869" cy="969869"/>
      </dsp:txXfrm>
    </dsp:sp>
    <dsp:sp modelId="{980BE5B2-89C9-4807-8CE1-5CB25D9E9C1F}">
      <dsp:nvSpPr>
        <dsp:cNvPr id="0" name=""/>
        <dsp:cNvSpPr/>
      </dsp:nvSpPr>
      <dsp:spPr>
        <a:xfrm>
          <a:off x="2601052" y="4534536"/>
          <a:ext cx="1371603" cy="13716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Long-term Care or Consulting Pharmacy</a:t>
          </a:r>
          <a:endParaRPr lang="en-US" sz="1400" kern="1200" dirty="0"/>
        </a:p>
      </dsp:txBody>
      <dsp:txXfrm>
        <a:off x="2801919" y="4735403"/>
        <a:ext cx="969869" cy="969869"/>
      </dsp:txXfrm>
    </dsp:sp>
    <dsp:sp modelId="{34CC7685-A2E8-481D-9423-E50C81605244}">
      <dsp:nvSpPr>
        <dsp:cNvPr id="0" name=""/>
        <dsp:cNvSpPr/>
      </dsp:nvSpPr>
      <dsp:spPr>
        <a:xfrm>
          <a:off x="1332566" y="3470149"/>
          <a:ext cx="1371603" cy="13716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Government Agencies </a:t>
          </a:r>
          <a:endParaRPr lang="en-US" sz="1400" kern="1200" dirty="0"/>
        </a:p>
      </dsp:txBody>
      <dsp:txXfrm>
        <a:off x="1533433" y="3671016"/>
        <a:ext cx="969869" cy="969869"/>
      </dsp:txXfrm>
    </dsp:sp>
    <dsp:sp modelId="{B95421C4-7DC6-460F-BBDB-D591485DF1A5}">
      <dsp:nvSpPr>
        <dsp:cNvPr id="0" name=""/>
        <dsp:cNvSpPr/>
      </dsp:nvSpPr>
      <dsp:spPr>
        <a:xfrm>
          <a:off x="1045024" y="1839415"/>
          <a:ext cx="1371603" cy="13716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Ambulatory Practice</a:t>
          </a:r>
          <a:endParaRPr lang="en-US" sz="1400" kern="1200" dirty="0"/>
        </a:p>
      </dsp:txBody>
      <dsp:txXfrm>
        <a:off x="1245891" y="2040282"/>
        <a:ext cx="969869" cy="969869"/>
      </dsp:txXfrm>
    </dsp:sp>
    <dsp:sp modelId="{3F950F58-1A8E-4D09-B531-E8ADC172BA9E}">
      <dsp:nvSpPr>
        <dsp:cNvPr id="0" name=""/>
        <dsp:cNvSpPr/>
      </dsp:nvSpPr>
      <dsp:spPr>
        <a:xfrm>
          <a:off x="1872969" y="405371"/>
          <a:ext cx="1371603" cy="13716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Academic Pharmacy</a:t>
          </a:r>
          <a:endParaRPr lang="en-US" sz="1400" kern="1200" dirty="0"/>
        </a:p>
      </dsp:txBody>
      <dsp:txXfrm>
        <a:off x="2073836" y="606238"/>
        <a:ext cx="969869" cy="96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1E763347-DE00-41FF-92F0-287CFA4B2DEF}" type="datetimeFigureOut">
              <a:rPr lang="en-US"/>
              <a:pPr>
                <a:defRPr/>
              </a:pPr>
              <a:t>5/10/2016</a:t>
            </a:fld>
            <a:endParaRPr lang="en-US" dirty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730BA39A-D470-4493-9C3A-AD0C395DA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194EC03A-1BF1-4672-BC75-5EC268A532D8}" type="datetimeFigureOut">
              <a:rPr lang="en-US"/>
              <a:pPr>
                <a:defRPr/>
              </a:pPr>
              <a:t>5/10/2016</a:t>
            </a:fld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500B685B-D648-46B0-9980-A34164C67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76400"/>
            <a:ext cx="6248400" cy="22097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114800"/>
            <a:ext cx="6234684" cy="16878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0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0CF0-EA4C-41CF-B4C3-47192ABFFF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28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819400"/>
            <a:ext cx="6858000" cy="2438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6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597EC9-D82B-4336-A7D2-044B74E1EE59}" type="datetimeFigureOut">
              <a:rPr lang="en-US"/>
              <a:pPr>
                <a:defRPr/>
              </a:pPr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91D03E-21A5-41AB-B22D-B0BBCAD9A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pharmacy.wisc.edu/pharmdapply/" TargetMode="External"/><Relationship Id="rId2" Type="http://schemas.openxmlformats.org/officeDocument/2006/relationships/hyperlink" Target="http://www.pharmcas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pply@pharmacy.wisc.ed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riting.wisc.ed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mailto:apply@pharmacy.wisc.ed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my.zwaska@wisc.edu" TargetMode="External"/><Relationship Id="rId5" Type="http://schemas.openxmlformats.org/officeDocument/2006/relationships/hyperlink" Target="mailto:jannelle.frey@wisc.edu" TargetMode="External"/><Relationship Id="rId4" Type="http://schemas.openxmlformats.org/officeDocument/2006/relationships/hyperlink" Target="mailto:admissions@pharmacy.wisc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harmacy.wisc.edu/education/doctor-pharmacy-program/pharmd-admissions/transfer-equivalenci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686800" cy="6096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University </a:t>
            </a:r>
            <a:r>
              <a:rPr lang="en-US" dirty="0">
                <a:solidFill>
                  <a:srgbClr val="C00000"/>
                </a:solidFill>
              </a:rPr>
              <a:t>of Wisconsin-Madison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PharmD Program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4800"/>
            <a:ext cx="4648557" cy="219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8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Early Decision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285750" lvl="0" indent="-285750"/>
            <a:r>
              <a:rPr lang="en-US" sz="1600" dirty="0">
                <a:solidFill>
                  <a:prstClr val="black"/>
                </a:solidFill>
              </a:rPr>
              <a:t>We participate in Early Decision. The Early Decision program is a binding option for applicants who have decided that a particular pharmacy program is their </a:t>
            </a:r>
            <a:r>
              <a:rPr lang="en-US" sz="1600" b="1" dirty="0">
                <a:solidFill>
                  <a:prstClr val="black"/>
                </a:solidFill>
              </a:rPr>
              <a:t>first choice</a:t>
            </a:r>
            <a:r>
              <a:rPr lang="en-US" sz="1600" dirty="0">
                <a:solidFill>
                  <a:prstClr val="black"/>
                </a:solidFill>
              </a:rPr>
              <a:t> and they </a:t>
            </a:r>
            <a:r>
              <a:rPr lang="en-US" sz="1600" b="1" dirty="0">
                <a:solidFill>
                  <a:prstClr val="black"/>
                </a:solidFill>
              </a:rPr>
              <a:t>will enroll if accepted</a:t>
            </a:r>
            <a:r>
              <a:rPr lang="en-US" sz="1600" dirty="0">
                <a:solidFill>
                  <a:prstClr val="black"/>
                </a:solidFill>
              </a:rPr>
              <a:t>.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285750" lvl="0" indent="-285750"/>
            <a:endParaRPr lang="en-US" sz="1600" dirty="0">
              <a:solidFill>
                <a:prstClr val="black"/>
              </a:solidFill>
            </a:endParaRPr>
          </a:p>
          <a:p>
            <a:pPr marL="285750" lvl="0" indent="-285750"/>
            <a:r>
              <a:rPr lang="en-US" sz="1600" dirty="0" smtClean="0">
                <a:solidFill>
                  <a:prstClr val="black"/>
                </a:solidFill>
              </a:rPr>
              <a:t>As </a:t>
            </a:r>
            <a:r>
              <a:rPr lang="en-US" sz="1600" dirty="0">
                <a:solidFill>
                  <a:prstClr val="black"/>
                </a:solidFill>
              </a:rPr>
              <a:t>an Early Decision applicant, you can apply to only </a:t>
            </a:r>
            <a:r>
              <a:rPr lang="en-US" sz="1600" b="1" dirty="0">
                <a:solidFill>
                  <a:prstClr val="black"/>
                </a:solidFill>
              </a:rPr>
              <a:t>one pharmacy degree program</a:t>
            </a:r>
            <a:r>
              <a:rPr lang="en-US" sz="1600" dirty="0">
                <a:solidFill>
                  <a:prstClr val="black"/>
                </a:solidFill>
              </a:rPr>
              <a:t>. </a:t>
            </a:r>
            <a:r>
              <a:rPr lang="en-US" sz="1600" dirty="0" smtClean="0">
                <a:solidFill>
                  <a:prstClr val="black"/>
                </a:solidFill>
              </a:rPr>
              <a:t>If you are not admitted into your top choice school through early decision, you will be allowed to apply to other pharmacy programs, including UW-Madison as a regular applicant.</a:t>
            </a:r>
          </a:p>
          <a:p>
            <a:pPr marL="285750" lvl="0" indent="-285750"/>
            <a:endParaRPr lang="en-US" sz="1600" dirty="0">
              <a:solidFill>
                <a:prstClr val="black"/>
              </a:solidFill>
            </a:endParaRPr>
          </a:p>
          <a:p>
            <a:pPr marL="285750" lvl="0" indent="-285750"/>
            <a:r>
              <a:rPr lang="en-US" sz="1600" dirty="0" smtClean="0">
                <a:solidFill>
                  <a:prstClr val="black"/>
                </a:solidFill>
              </a:rPr>
              <a:t>The Early Decision </a:t>
            </a:r>
            <a:r>
              <a:rPr lang="en-US" sz="1600" b="1" dirty="0" smtClean="0">
                <a:solidFill>
                  <a:prstClr val="black"/>
                </a:solidFill>
              </a:rPr>
              <a:t>application </a:t>
            </a:r>
            <a:r>
              <a:rPr lang="en-US" sz="1600" b="1" dirty="0">
                <a:solidFill>
                  <a:prstClr val="black"/>
                </a:solidFill>
              </a:rPr>
              <a:t>deadline </a:t>
            </a:r>
            <a:r>
              <a:rPr lang="en-US" sz="1600" dirty="0" smtClean="0">
                <a:solidFill>
                  <a:prstClr val="black"/>
                </a:solidFill>
              </a:rPr>
              <a:t>for Fall 2017 Admission is </a:t>
            </a:r>
            <a:r>
              <a:rPr lang="en-US" sz="1600" b="1" dirty="0" smtClean="0">
                <a:solidFill>
                  <a:prstClr val="black"/>
                </a:solidFill>
              </a:rPr>
              <a:t>September 6, 2016. </a:t>
            </a:r>
            <a:r>
              <a:rPr lang="en-US" sz="1600" dirty="0" smtClean="0">
                <a:solidFill>
                  <a:prstClr val="black"/>
                </a:solidFill>
              </a:rPr>
              <a:t>All </a:t>
            </a:r>
            <a:r>
              <a:rPr lang="en-US" sz="1600" dirty="0">
                <a:solidFill>
                  <a:prstClr val="black"/>
                </a:solidFill>
              </a:rPr>
              <a:t>application materials (including the PCAT) must be submitted by the deadline. </a:t>
            </a:r>
            <a:r>
              <a:rPr lang="en-US" sz="1600" dirty="0" smtClean="0">
                <a:solidFill>
                  <a:prstClr val="black"/>
                </a:solidFill>
              </a:rPr>
              <a:t>Please </a:t>
            </a:r>
            <a:r>
              <a:rPr lang="en-US" sz="1600" dirty="0">
                <a:solidFill>
                  <a:prstClr val="black"/>
                </a:solidFill>
              </a:rPr>
              <a:t>note: you must take the </a:t>
            </a:r>
            <a:r>
              <a:rPr lang="en-US" sz="1600" b="1" dirty="0">
                <a:solidFill>
                  <a:prstClr val="black"/>
                </a:solidFill>
              </a:rPr>
              <a:t>PCAT by July </a:t>
            </a:r>
            <a:r>
              <a:rPr lang="en-US" sz="1600" dirty="0">
                <a:solidFill>
                  <a:prstClr val="black"/>
                </a:solidFill>
              </a:rPr>
              <a:t>in order for it to be received on </a:t>
            </a:r>
            <a:r>
              <a:rPr lang="en-US" sz="1600" dirty="0" smtClean="0">
                <a:solidFill>
                  <a:prstClr val="black"/>
                </a:solidFill>
              </a:rPr>
              <a:t>time in PharmCAS.</a:t>
            </a:r>
          </a:p>
          <a:p>
            <a:pPr marL="285750" lvl="0" indent="-285750"/>
            <a:endParaRPr lang="en-US" sz="1600" dirty="0" smtClean="0">
              <a:solidFill>
                <a:prstClr val="black"/>
              </a:solidFill>
            </a:endParaRPr>
          </a:p>
          <a:p>
            <a:pPr marL="285750" lvl="0" indent="-285750"/>
            <a:r>
              <a:rPr lang="en-US" sz="1600" dirty="0" smtClean="0">
                <a:solidFill>
                  <a:prstClr val="black"/>
                </a:solidFill>
              </a:rPr>
              <a:t>Save the date! If selected to interview, as an early decision applicant, you must interview on: </a:t>
            </a:r>
            <a:r>
              <a:rPr lang="en-US" sz="1600" b="1" dirty="0" smtClean="0">
                <a:solidFill>
                  <a:srgbClr val="C00000"/>
                </a:solidFill>
              </a:rPr>
              <a:t>Friday, September 30, 2016</a:t>
            </a:r>
          </a:p>
          <a:p>
            <a:pPr marL="285750" lvl="0" indent="-285750"/>
            <a:endParaRPr lang="en-US" sz="1600" dirty="0">
              <a:solidFill>
                <a:prstClr val="black"/>
              </a:solidFill>
            </a:endParaRPr>
          </a:p>
          <a:p>
            <a:pPr marL="285750" lvl="0" indent="-285750"/>
            <a:r>
              <a:rPr lang="en-US" sz="1600" dirty="0" smtClean="0">
                <a:solidFill>
                  <a:prstClr val="black"/>
                </a:solidFill>
              </a:rPr>
              <a:t>Benefits of Early Decision: 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</a:rPr>
              <a:t>	</a:t>
            </a:r>
            <a:r>
              <a:rPr lang="en-US" sz="1600" dirty="0" smtClean="0">
                <a:solidFill>
                  <a:prstClr val="black"/>
                </a:solidFill>
              </a:rPr>
              <a:t>-Knowing your admissions decision sooner (October 21, 2016)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</a:rPr>
              <a:t>	</a:t>
            </a:r>
            <a:r>
              <a:rPr lang="en-US" sz="1600" dirty="0" smtClean="0">
                <a:solidFill>
                  <a:prstClr val="black"/>
                </a:solidFill>
              </a:rPr>
              <a:t>-Better admission rates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</a:rPr>
              <a:t>	</a:t>
            </a:r>
            <a:r>
              <a:rPr lang="en-US" sz="1600" dirty="0" smtClean="0">
                <a:solidFill>
                  <a:prstClr val="black"/>
                </a:solidFill>
              </a:rPr>
              <a:t>-Demonstrating your interest</a:t>
            </a:r>
          </a:p>
          <a:p>
            <a:pPr marL="285750" lvl="0" indent="-285750"/>
            <a:endParaRPr lang="en-US" sz="1800" dirty="0">
              <a:solidFill>
                <a:prstClr val="black"/>
              </a:solidFill>
            </a:endParaRPr>
          </a:p>
          <a:p>
            <a:pPr marL="285750" lvl="0" indent="-285750"/>
            <a:endParaRPr lang="en-US" sz="1800" dirty="0" smtClean="0">
              <a:solidFill>
                <a:prstClr val="black"/>
              </a:solidFill>
            </a:endParaRPr>
          </a:p>
          <a:p>
            <a:pPr marL="285750" lvl="0" indent="-285750"/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Application Materials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Two Applications are required</a:t>
            </a:r>
          </a:p>
          <a:p>
            <a:pPr marL="0" lvl="0" indent="0" algn="ctr"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(July – January)</a:t>
            </a:r>
          </a:p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1. </a:t>
            </a:r>
            <a:r>
              <a:rPr lang="en-US" sz="2400" dirty="0" err="1" smtClean="0">
                <a:solidFill>
                  <a:prstClr val="black"/>
                </a:solidFill>
              </a:rPr>
              <a:t>PharmCAS</a:t>
            </a:r>
            <a:r>
              <a:rPr lang="en-US" sz="2400" dirty="0" smtClean="0">
                <a:solidFill>
                  <a:prstClr val="black"/>
                </a:solidFill>
              </a:rPr>
              <a:t> Application: </a:t>
            </a:r>
            <a:r>
              <a:rPr lang="en-US" sz="1600" dirty="0" smtClean="0">
                <a:solidFill>
                  <a:prstClr val="black"/>
                </a:solidFill>
                <a:hlinkClick r:id="rId2"/>
              </a:rPr>
              <a:t>www.PharmCAS.org</a:t>
            </a:r>
            <a:endParaRPr lang="en-US" sz="1600" dirty="0" smtClean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</a:rPr>
              <a:t>All official college transcripts </a:t>
            </a:r>
            <a:r>
              <a:rPr lang="en-US" sz="1800" dirty="0" smtClean="0">
                <a:solidFill>
                  <a:prstClr val="black"/>
                </a:solidFill>
              </a:rPr>
              <a:t>(sent to PharmCAS)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</a:rPr>
              <a:t>Official </a:t>
            </a:r>
            <a:r>
              <a:rPr lang="en-US" sz="2400" dirty="0">
                <a:solidFill>
                  <a:prstClr val="black"/>
                </a:solidFill>
              </a:rPr>
              <a:t>PCAT </a:t>
            </a:r>
            <a:r>
              <a:rPr lang="en-US" sz="1800" dirty="0">
                <a:solidFill>
                  <a:prstClr val="black"/>
                </a:solidFill>
              </a:rPr>
              <a:t>(sent to PharmCAS)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</a:rPr>
              <a:t>3 Letters of Recommendation </a:t>
            </a:r>
            <a:r>
              <a:rPr lang="en-US" sz="1800" dirty="0">
                <a:solidFill>
                  <a:prstClr val="black"/>
                </a:solidFill>
              </a:rPr>
              <a:t>(sent to PharmCAS)</a:t>
            </a:r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2. Supplemental Application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://apps.pharmacy.wisc.edu/pharmdapply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</a:t>
            </a:r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sz="1400" i="1" dirty="0" smtClean="0"/>
              <a:t>*Please note: PharmCAS can take 4-6 weeks to verify applications. Your PharmCAS application must be complete and verified in order for the committee to consider inviting you to an interview.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60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9812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International Applicants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Additional Materials Required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lvl="0" indent="0"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457200" lvl="0" indent="-457200">
              <a:buAutoNum type="arabicPeriod"/>
            </a:pPr>
            <a:r>
              <a:rPr lang="en-US" sz="2400" dirty="0" smtClean="0">
                <a:solidFill>
                  <a:prstClr val="black"/>
                </a:solidFill>
              </a:rPr>
              <a:t>TOEFL </a:t>
            </a:r>
            <a:r>
              <a:rPr lang="en-US" sz="1600" dirty="0" smtClean="0">
                <a:solidFill>
                  <a:prstClr val="black"/>
                </a:solidFill>
              </a:rPr>
              <a:t>(If applicable, sent to PharmCAS) - Recommended </a:t>
            </a:r>
            <a:r>
              <a:rPr lang="en-US" sz="1600" dirty="0">
                <a:solidFill>
                  <a:prstClr val="black"/>
                </a:solidFill>
              </a:rPr>
              <a:t>for all non-native English speakers. Required for some</a:t>
            </a:r>
            <a:r>
              <a:rPr lang="en-US" sz="1600" dirty="0" smtClean="0">
                <a:solidFill>
                  <a:prstClr val="black"/>
                </a:solidFill>
              </a:rPr>
              <a:t>. Please contact Admissions to discuss your specific situation at </a:t>
            </a:r>
            <a:r>
              <a:rPr lang="en-US" sz="1600" dirty="0" smtClean="0">
                <a:solidFill>
                  <a:prstClr val="black"/>
                </a:solidFill>
                <a:hlinkClick r:id="rId2"/>
              </a:rPr>
              <a:t>apply@pharmacy.wisc.edu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</a:p>
          <a:p>
            <a:pPr marL="457200" lvl="0" indent="-457200">
              <a:buAutoNum type="arabicPeriod"/>
            </a:pPr>
            <a:endParaRPr lang="en-US" sz="2400" dirty="0">
              <a:solidFill>
                <a:prstClr val="black"/>
              </a:solidFill>
            </a:endParaRPr>
          </a:p>
          <a:p>
            <a:pPr marL="457200" lvl="0" indent="-457200">
              <a:buAutoNum type="arabicPeriod"/>
            </a:pPr>
            <a:r>
              <a:rPr lang="en-US" sz="2400" dirty="0" smtClean="0">
                <a:solidFill>
                  <a:prstClr val="black"/>
                </a:solidFill>
              </a:rPr>
              <a:t>VISA Documentation </a:t>
            </a:r>
            <a:r>
              <a:rPr lang="en-US" sz="1600" dirty="0" smtClean="0">
                <a:solidFill>
                  <a:prstClr val="black"/>
                </a:solidFill>
              </a:rPr>
              <a:t>(sent to UW-Madison School of Pharmacy)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457200" lvl="0" indent="-457200">
              <a:buAutoNum type="arabicPeriod"/>
            </a:pPr>
            <a:endParaRPr lang="en-US" sz="2400" dirty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AutoNum type="arabicPeriod"/>
            </a:pPr>
            <a:r>
              <a:rPr lang="en-US" sz="2400" dirty="0" smtClean="0">
                <a:solidFill>
                  <a:prstClr val="black"/>
                </a:solidFill>
              </a:rPr>
              <a:t>Financial Certification </a:t>
            </a:r>
            <a:r>
              <a:rPr lang="en-US" sz="1600" dirty="0" smtClean="0">
                <a:solidFill>
                  <a:prstClr val="black"/>
                </a:solidFill>
              </a:rPr>
              <a:t>(</a:t>
            </a:r>
            <a:r>
              <a:rPr lang="en-US" sz="1600" dirty="0">
                <a:solidFill>
                  <a:prstClr val="black"/>
                </a:solidFill>
              </a:rPr>
              <a:t>sent to UW-Madison School of Pharmacy)</a:t>
            </a:r>
            <a:endParaRPr lang="en-US" sz="2400" dirty="0">
              <a:solidFill>
                <a:prstClr val="black"/>
              </a:solidFill>
            </a:endParaRPr>
          </a:p>
          <a:p>
            <a:pPr marL="457200" lvl="0" indent="-457200">
              <a:buAutoNum type="arabicPeriod"/>
            </a:pPr>
            <a:endParaRPr lang="en-US" sz="2400" dirty="0">
              <a:solidFill>
                <a:prstClr val="black"/>
              </a:solidFill>
            </a:endParaRPr>
          </a:p>
          <a:p>
            <a:pPr marL="457200" lvl="0" indent="-457200">
              <a:buAutoNum type="arabicPeriod"/>
            </a:pPr>
            <a:r>
              <a:rPr lang="en-US" sz="2400" dirty="0" smtClean="0">
                <a:solidFill>
                  <a:prstClr val="black"/>
                </a:solidFill>
              </a:rPr>
              <a:t>Foreign Transcript Evaluation </a:t>
            </a:r>
            <a:r>
              <a:rPr lang="en-US" sz="1600" dirty="0" smtClean="0">
                <a:solidFill>
                  <a:prstClr val="black"/>
                </a:solidFill>
              </a:rPr>
              <a:t>(if applicable, sent to PharmCAS)</a:t>
            </a:r>
          </a:p>
          <a:p>
            <a:pPr marL="514350" lvl="0" indent="-514350">
              <a:buAutoNum type="arabicPeriod"/>
            </a:pP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</a:p>
          <a:p>
            <a:pPr marL="457200" lvl="1" indent="0">
              <a:buNone/>
            </a:pPr>
            <a:endParaRPr lang="en-US" sz="1400" i="1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Preparing for the PCAT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800600"/>
          </a:xfrm>
        </p:spPr>
        <p:txBody>
          <a:bodyPr/>
          <a:lstStyle/>
          <a:p>
            <a:r>
              <a:rPr lang="en-US" sz="1600" b="1" dirty="0" smtClean="0"/>
              <a:t>Register Early (PCATweb.info)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u="sng" dirty="0" smtClean="0"/>
              <a:t>PCAT </a:t>
            </a:r>
            <a:r>
              <a:rPr lang="en-US" sz="1600" u="sng" dirty="0"/>
              <a:t>2016–2017 Testing Dates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C00000"/>
                </a:solidFill>
              </a:rPr>
              <a:t>Registration </a:t>
            </a:r>
            <a:r>
              <a:rPr lang="en-US" sz="1600" dirty="0">
                <a:solidFill>
                  <a:srgbClr val="C00000"/>
                </a:solidFill>
              </a:rPr>
              <a:t>Opens: March 1, 2016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i="1" dirty="0" smtClean="0"/>
              <a:t>July </a:t>
            </a:r>
            <a:r>
              <a:rPr lang="en-US" sz="1600" i="1" dirty="0"/>
              <a:t>21–22, 2016</a:t>
            </a:r>
          </a:p>
          <a:p>
            <a:pPr marL="0" indent="0">
              <a:buNone/>
            </a:pPr>
            <a:r>
              <a:rPr lang="en-US" sz="1600" i="1" dirty="0" smtClean="0"/>
              <a:t>	September </a:t>
            </a:r>
            <a:r>
              <a:rPr lang="en-US" sz="1600" i="1" dirty="0"/>
              <a:t>7–9, 2016</a:t>
            </a:r>
          </a:p>
          <a:p>
            <a:pPr marL="0" indent="0">
              <a:buNone/>
            </a:pPr>
            <a:r>
              <a:rPr lang="en-US" sz="1600" i="1" dirty="0" smtClean="0"/>
              <a:t>	January </a:t>
            </a:r>
            <a:r>
              <a:rPr lang="en-US" sz="1600" i="1" dirty="0"/>
              <a:t>4–5, 2017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C00000"/>
                </a:solidFill>
              </a:rPr>
              <a:t>Registration </a:t>
            </a:r>
            <a:r>
              <a:rPr lang="en-US" sz="1600" dirty="0">
                <a:solidFill>
                  <a:srgbClr val="C00000"/>
                </a:solidFill>
              </a:rPr>
              <a:t>Opens: September 9, 2016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i="1" dirty="0" smtClean="0"/>
              <a:t>October </a:t>
            </a:r>
            <a:r>
              <a:rPr lang="en-US" sz="1600" i="1" dirty="0"/>
              <a:t>24–31, 2016</a:t>
            </a:r>
          </a:p>
          <a:p>
            <a:pPr marL="0" indent="0">
              <a:buNone/>
            </a:pPr>
            <a:r>
              <a:rPr lang="en-US" sz="1600" i="1" dirty="0" smtClean="0"/>
              <a:t>	November </a:t>
            </a:r>
            <a:r>
              <a:rPr lang="en-US" sz="1600" i="1" dirty="0"/>
              <a:t>1–4, 2016</a:t>
            </a:r>
            <a:endParaRPr lang="en-US" sz="2400" i="1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Tested on: </a:t>
            </a:r>
          </a:p>
          <a:p>
            <a:pPr lvl="1"/>
            <a:r>
              <a:rPr lang="en-US" sz="1600" dirty="0"/>
              <a:t>C</a:t>
            </a:r>
            <a:r>
              <a:rPr lang="en-US" sz="1600" dirty="0" smtClean="0"/>
              <a:t>hemistry, Biology, Quantitative Reasoning (Basic Math, Algebra, Statistics, Calculus), Critical Reading, &amp; Writing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1600" b="1" dirty="0" smtClean="0"/>
              <a:t>Send score to PharmCAS (code: 104)</a:t>
            </a:r>
          </a:p>
          <a:p>
            <a:pPr lvl="1"/>
            <a:r>
              <a:rPr lang="en-US" sz="1600" dirty="0"/>
              <a:t>Must be received in PharmCAS in order for your application to be considered </a:t>
            </a:r>
            <a:r>
              <a:rPr lang="en-US" sz="1600" dirty="0" smtClean="0"/>
              <a:t>complete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200" b="1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969164" y="1295400"/>
            <a:ext cx="2955635" cy="2667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5400" y="1752601"/>
            <a:ext cx="2667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Should I retake the PCAT?</a:t>
            </a:r>
          </a:p>
          <a:p>
            <a:pPr algn="ctr"/>
            <a:endParaRPr lang="en-US" dirty="0"/>
          </a:p>
          <a:p>
            <a:pPr algn="ctr"/>
            <a:r>
              <a:rPr lang="en-US" sz="1600" dirty="0" smtClean="0"/>
              <a:t>Contact us: Apply@pharmacy.wisc.edu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14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Letters of Recommendation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Three</a:t>
            </a:r>
            <a:r>
              <a:rPr lang="en-US" sz="2400" dirty="0" smtClean="0"/>
              <a:t> letters required on </a:t>
            </a:r>
            <a:r>
              <a:rPr lang="en-US" sz="2400" dirty="0"/>
              <a:t>PharmCAS </a:t>
            </a:r>
            <a:r>
              <a:rPr lang="en-US" sz="2400" dirty="0" smtClean="0"/>
              <a:t>forms </a:t>
            </a:r>
            <a:r>
              <a:rPr lang="en-US" sz="1600" dirty="0" smtClean="0"/>
              <a:t>(submitted to PharmCAS)</a:t>
            </a:r>
            <a:endParaRPr lang="en-US" sz="1600" dirty="0"/>
          </a:p>
          <a:p>
            <a:pPr marL="0" indent="0">
              <a:buNone/>
            </a:pPr>
            <a:r>
              <a:rPr lang="en-US" sz="2400" dirty="0" smtClean="0"/>
              <a:t>	1. One </a:t>
            </a:r>
            <a:r>
              <a:rPr lang="en-US" sz="2400" dirty="0"/>
              <a:t>of </a:t>
            </a:r>
            <a:r>
              <a:rPr lang="en-US" sz="2400" dirty="0" smtClean="0"/>
              <a:t>the letters </a:t>
            </a:r>
            <a:r>
              <a:rPr lang="en-US" sz="2400" dirty="0"/>
              <a:t>must be from a college-level </a:t>
            </a:r>
            <a:r>
              <a:rPr lang="en-US" sz="2400" dirty="0" smtClean="0"/>
              <a:t>	    	     math </a:t>
            </a:r>
            <a:r>
              <a:rPr lang="en-US" sz="2400" dirty="0"/>
              <a:t>or science instructor </a:t>
            </a:r>
            <a:r>
              <a:rPr lang="en-US" sz="1600" dirty="0"/>
              <a:t>(professor, lecturer, teaching </a:t>
            </a:r>
            <a:r>
              <a:rPr lang="en-US" sz="1600" dirty="0" smtClean="0"/>
              <a:t>assistant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2400" dirty="0" smtClean="0"/>
              <a:t>	2. One </a:t>
            </a:r>
            <a:r>
              <a:rPr lang="en-US" sz="2400" dirty="0"/>
              <a:t>of </a:t>
            </a:r>
            <a:r>
              <a:rPr lang="en-US" sz="2400" dirty="0" smtClean="0"/>
              <a:t>the letters </a:t>
            </a:r>
            <a:r>
              <a:rPr lang="en-US" sz="2400" dirty="0"/>
              <a:t>must be from a non-classroom </a:t>
            </a:r>
            <a:r>
              <a:rPr lang="en-US" sz="2400" dirty="0" smtClean="0"/>
              <a:t>	     	     setting </a:t>
            </a:r>
            <a:r>
              <a:rPr lang="en-US" sz="1600" dirty="0"/>
              <a:t>(work/volunteer supervisor)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3. The </a:t>
            </a:r>
            <a:r>
              <a:rPr lang="en-US" sz="2400" dirty="0"/>
              <a:t>third letter can be from anyone </a:t>
            </a:r>
            <a:r>
              <a:rPr lang="en-US" sz="2400" b="1" dirty="0" smtClean="0"/>
              <a:t>EXCEPT</a:t>
            </a:r>
            <a:r>
              <a:rPr lang="en-US" sz="2400" dirty="0" smtClean="0"/>
              <a:t> a  	  	    Politician, Friend, Family Member, Co-Worker </a:t>
            </a:r>
            <a:r>
              <a:rPr lang="en-US" sz="2400" dirty="0"/>
              <a:t>(equal in </a:t>
            </a:r>
            <a:r>
              <a:rPr lang="en-US" sz="2400" dirty="0" smtClean="0"/>
              <a:t>	    standing)</a:t>
            </a:r>
          </a:p>
          <a:p>
            <a:endParaRPr lang="en-US" sz="1600" b="1" dirty="0" smtClean="0"/>
          </a:p>
          <a:p>
            <a:r>
              <a:rPr lang="en-US" sz="1800" b="1" dirty="0" smtClean="0">
                <a:solidFill>
                  <a:srgbClr val="C00000"/>
                </a:solidFill>
              </a:rPr>
              <a:t>Helpful hint: </a:t>
            </a:r>
            <a:r>
              <a:rPr lang="en-US" sz="1800" dirty="0" smtClean="0">
                <a:solidFill>
                  <a:srgbClr val="C00000"/>
                </a:solidFill>
              </a:rPr>
              <a:t>Choose a recommender who knows your character/your work ethic/interest in pharmacy/things about you that aren’t apparent in your online application. </a:t>
            </a:r>
            <a:endParaRPr lang="en-US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Interview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(September – March)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Required as part of the application process</a:t>
            </a:r>
          </a:p>
          <a:p>
            <a:r>
              <a:rPr lang="en-US" sz="2800" dirty="0" smtClean="0"/>
              <a:t>Not all applicants will be invited to interview</a:t>
            </a:r>
          </a:p>
          <a:p>
            <a:r>
              <a:rPr lang="en-US" sz="2800" dirty="0" smtClean="0"/>
              <a:t>Half a day event at the UW-Madison School of Pharmacy (Noon-4:30 PM)</a:t>
            </a:r>
          </a:p>
          <a:p>
            <a:r>
              <a:rPr lang="en-US" sz="2800" dirty="0" smtClean="0"/>
              <a:t>20-25-minute Conversation with 2 interviewers</a:t>
            </a:r>
          </a:p>
          <a:p>
            <a:r>
              <a:rPr lang="en-US" sz="2800" dirty="0" smtClean="0"/>
              <a:t>The interviewers will ask 2 main questions with follow-up questions</a:t>
            </a:r>
          </a:p>
          <a:p>
            <a:pPr marL="0" indent="0">
              <a:buNone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Helpful hints: be prepared to talk about why pharmacy is the career for you, why UW-Madison, learn about pharmacy career options, how pharmacy fits within the healthcare system, and be prepared to talk about yourself.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Sample Interview Day Schedule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12:00 PM: Check-In and Refreshments</a:t>
            </a:r>
          </a:p>
          <a:p>
            <a:r>
              <a:rPr lang="en-US" sz="2000" dirty="0" smtClean="0"/>
              <a:t>12:30 PM: Welcome </a:t>
            </a:r>
          </a:p>
          <a:p>
            <a:r>
              <a:rPr lang="en-US" sz="2000" dirty="0" smtClean="0"/>
              <a:t>1:00 PM: Formal Interview (25-30 minutes)</a:t>
            </a:r>
          </a:p>
          <a:p>
            <a:r>
              <a:rPr lang="en-US" sz="2000" dirty="0" smtClean="0"/>
              <a:t>1:30 PM: Meet the Admissions Team</a:t>
            </a:r>
          </a:p>
          <a:p>
            <a:r>
              <a:rPr lang="en-US" sz="2000" dirty="0" smtClean="0"/>
              <a:t>2:00 PM: Extemporaneous Essay (25 minutes) </a:t>
            </a:r>
          </a:p>
          <a:p>
            <a:r>
              <a:rPr lang="en-US" sz="2000" dirty="0" smtClean="0"/>
              <a:t>2:30 PM: Current Student Panel Q&amp;A</a:t>
            </a:r>
          </a:p>
          <a:p>
            <a:r>
              <a:rPr lang="en-US" sz="2000" dirty="0" smtClean="0"/>
              <a:t>3:00 PM: Faculty Staff Panel Q&amp;A</a:t>
            </a:r>
          </a:p>
          <a:p>
            <a:r>
              <a:rPr lang="en-US" sz="2000" dirty="0" smtClean="0"/>
              <a:t>3:45 PM: Break</a:t>
            </a:r>
          </a:p>
          <a:p>
            <a:r>
              <a:rPr lang="en-US" sz="2000" dirty="0" smtClean="0"/>
              <a:t>4:00 PM: Building Tour</a:t>
            </a:r>
          </a:p>
          <a:p>
            <a:r>
              <a:rPr lang="en-US" sz="2000" dirty="0" smtClean="0"/>
              <a:t>4:30 PM: You are welcome to depart. Thank you for spending your day with us at the School of Pharmacy!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2168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</a:rPr>
              <a:t>PharmD Admissions </a:t>
            </a:r>
            <a:br>
              <a:rPr lang="en-US" altLang="en-US" smtClean="0">
                <a:solidFill>
                  <a:srgbClr val="C00000"/>
                </a:solidFill>
              </a:rPr>
            </a:br>
            <a:r>
              <a:rPr lang="en-US" altLang="en-US" smtClean="0">
                <a:solidFill>
                  <a:srgbClr val="C00000"/>
                </a:solidFill>
              </a:rPr>
              <a:t>Selection Criteria</a:t>
            </a:r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762000" y="1676400"/>
            <a:ext cx="7086600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• Academic Achievement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• Communication Skills, Oral, Non-Verbal, Written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• Completion of required pre-Pharm.D. course work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• Cultural Awareness and Understanding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• Diversity of Background and Experiences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• Experience in Pharmacy or Health Care or Research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• Extracurricular/Community Service/Volunteer Activities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• Interest and Understanding of the Pharmacy Profession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• Leadership Experience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• Pharmacy College Admission Test (PCAT) Scores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Admissions Statistics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Total Applicants: 522 (433 complete)</a:t>
            </a:r>
          </a:p>
          <a:p>
            <a:r>
              <a:rPr lang="en-US" sz="2800" dirty="0" smtClean="0"/>
              <a:t>Interviewed: 315</a:t>
            </a:r>
          </a:p>
          <a:p>
            <a:r>
              <a:rPr lang="en-US" sz="2800" dirty="0" smtClean="0"/>
              <a:t>Incoming Class Size: 150</a:t>
            </a:r>
          </a:p>
          <a:p>
            <a:r>
              <a:rPr lang="en-US" sz="2800" dirty="0" smtClean="0"/>
              <a:t>Bachelor Degree by Fall 2016: 63%</a:t>
            </a:r>
          </a:p>
          <a:p>
            <a:r>
              <a:rPr lang="en-US" sz="2800" dirty="0" smtClean="0"/>
              <a:t>Average GPA: 3.59</a:t>
            </a:r>
          </a:p>
          <a:p>
            <a:r>
              <a:rPr lang="en-US" sz="2800" dirty="0" smtClean="0"/>
              <a:t>Average PCAT: 81%</a:t>
            </a:r>
          </a:p>
          <a:p>
            <a:r>
              <a:rPr lang="en-US" sz="2800" dirty="0" smtClean="0"/>
              <a:t>Wisconsin Residents: 66%</a:t>
            </a:r>
          </a:p>
          <a:p>
            <a:r>
              <a:rPr lang="en-US" sz="2800" dirty="0" smtClean="0"/>
              <a:t>Female: 59%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189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How can I prepare now?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Be familiar with and address the 10 selection criteria</a:t>
            </a:r>
          </a:p>
          <a:p>
            <a:r>
              <a:rPr lang="en-US" sz="2400" dirty="0" smtClean="0"/>
              <a:t>Gain pharmacy exposure/gain an understanding of why pharmacy is for you – </a:t>
            </a:r>
            <a:r>
              <a:rPr lang="en-US" sz="1600" dirty="0" smtClean="0"/>
              <a:t>pre-pharmacy club, shadow, work/volunteer at a pharmacy, undergraduate pharmacy courses, read articles, meet with pharmacists</a:t>
            </a:r>
          </a:p>
          <a:p>
            <a:r>
              <a:rPr lang="en-US" sz="2400" dirty="0"/>
              <a:t>Prepare for letters of recommendation – </a:t>
            </a:r>
            <a:r>
              <a:rPr lang="en-US" sz="1600" dirty="0"/>
              <a:t>get to know your professors/TA’s, stop by office hours, etc.</a:t>
            </a:r>
          </a:p>
          <a:p>
            <a:r>
              <a:rPr lang="en-US" sz="2400" dirty="0" smtClean="0"/>
              <a:t>Have a timeline – </a:t>
            </a:r>
            <a:r>
              <a:rPr lang="en-US" sz="1600" dirty="0" smtClean="0"/>
              <a:t>when are you going to apply, deadlines, PCAT exam, etc.</a:t>
            </a:r>
          </a:p>
          <a:p>
            <a:r>
              <a:rPr lang="en-US" sz="2400" dirty="0" smtClean="0"/>
              <a:t>Prepare your personal statement and essays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-Resources: UW-Madison </a:t>
            </a:r>
            <a:r>
              <a:rPr lang="en-US" sz="2400" dirty="0"/>
              <a:t>Writing </a:t>
            </a:r>
            <a:r>
              <a:rPr lang="en-US" sz="2400" dirty="0" smtClean="0"/>
              <a:t>Center or the Writing 	 Center at your current college/university  	 	  	  	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://www.writing.wisc.edu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1600" dirty="0" smtClean="0"/>
          </a:p>
          <a:p>
            <a:endParaRPr lang="en-US" sz="2400" dirty="0" smtClean="0"/>
          </a:p>
          <a:p>
            <a:endParaRPr lang="en-US" sz="1600" dirty="0" smtClean="0"/>
          </a:p>
          <a:p>
            <a:endParaRPr lang="en-US" sz="24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610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09601"/>
            <a:ext cx="6248400" cy="1143000"/>
          </a:xfrm>
        </p:spPr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828800"/>
            <a:ext cx="4267200" cy="373380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Career Opportunities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Why UW-Madison?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Steps to Apply</a:t>
            </a:r>
          </a:p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	</a:t>
            </a:r>
            <a:r>
              <a:rPr lang="en-US" sz="1800" i="1" dirty="0" smtClean="0">
                <a:solidFill>
                  <a:srgbClr val="C00000"/>
                </a:solidFill>
              </a:rPr>
              <a:t>1. Prerequisites</a:t>
            </a:r>
          </a:p>
          <a:p>
            <a:pPr algn="l"/>
            <a:r>
              <a:rPr lang="en-US" sz="1800" i="1" dirty="0">
                <a:solidFill>
                  <a:srgbClr val="C00000"/>
                </a:solidFill>
              </a:rPr>
              <a:t>	</a:t>
            </a:r>
            <a:r>
              <a:rPr lang="en-US" sz="1800" i="1" dirty="0" smtClean="0">
                <a:solidFill>
                  <a:srgbClr val="C00000"/>
                </a:solidFill>
              </a:rPr>
              <a:t>2. PharmCAS Application</a:t>
            </a:r>
          </a:p>
          <a:p>
            <a:pPr algn="l"/>
            <a:r>
              <a:rPr lang="en-US" sz="1800" i="1" dirty="0">
                <a:solidFill>
                  <a:srgbClr val="C00000"/>
                </a:solidFill>
              </a:rPr>
              <a:t>	</a:t>
            </a:r>
            <a:r>
              <a:rPr lang="en-US" sz="1800" i="1" dirty="0" smtClean="0">
                <a:solidFill>
                  <a:srgbClr val="C00000"/>
                </a:solidFill>
              </a:rPr>
              <a:t>3. Supplemental Application</a:t>
            </a:r>
          </a:p>
          <a:p>
            <a:pPr algn="l"/>
            <a:r>
              <a:rPr lang="en-US" sz="1800" i="1" dirty="0">
                <a:solidFill>
                  <a:srgbClr val="C00000"/>
                </a:solidFill>
              </a:rPr>
              <a:t>	4</a:t>
            </a:r>
            <a:r>
              <a:rPr lang="en-US" sz="1800" i="1" dirty="0" smtClean="0">
                <a:solidFill>
                  <a:srgbClr val="C00000"/>
                </a:solidFill>
              </a:rPr>
              <a:t>. PCAT</a:t>
            </a:r>
          </a:p>
          <a:p>
            <a:pPr algn="l"/>
            <a:r>
              <a:rPr lang="en-US" sz="1800" i="1" dirty="0">
                <a:solidFill>
                  <a:srgbClr val="C00000"/>
                </a:solidFill>
              </a:rPr>
              <a:t>	5</a:t>
            </a:r>
            <a:r>
              <a:rPr lang="en-US" sz="1800" i="1" dirty="0" smtClean="0">
                <a:solidFill>
                  <a:srgbClr val="C00000"/>
                </a:solidFill>
              </a:rPr>
              <a:t>. Letters of Recommendation</a:t>
            </a:r>
          </a:p>
          <a:p>
            <a:pPr algn="l"/>
            <a:r>
              <a:rPr lang="en-US" sz="1800" i="1" dirty="0">
                <a:solidFill>
                  <a:srgbClr val="C00000"/>
                </a:solidFill>
              </a:rPr>
              <a:t>	6</a:t>
            </a:r>
            <a:r>
              <a:rPr lang="en-US" sz="1800" i="1" dirty="0" smtClean="0">
                <a:solidFill>
                  <a:srgbClr val="C00000"/>
                </a:solidFill>
              </a:rPr>
              <a:t>. Interview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i="1" dirty="0" smtClean="0">
              <a:solidFill>
                <a:srgbClr val="C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i="1" dirty="0" smtClean="0">
              <a:solidFill>
                <a:srgbClr val="C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1828800"/>
            <a:ext cx="3124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Selection 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C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Admissions Statistics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C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How can I prepare now?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C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Costs and Financial Aid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C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Contact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C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C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C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48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Costs and Financial Aid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1600" dirty="0" smtClean="0">
                <a:solidFill>
                  <a:srgbClr val="C00000"/>
                </a:solidFill>
              </a:rPr>
              <a:t>2016/2017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Wisconsin Residents: $18,008 </a:t>
            </a:r>
          </a:p>
          <a:p>
            <a:r>
              <a:rPr lang="en-US" sz="2800" dirty="0" smtClean="0"/>
              <a:t>Minnesota Residents: $25,112 </a:t>
            </a:r>
            <a:r>
              <a:rPr lang="en-US" sz="1600" dirty="0" smtClean="0">
                <a:solidFill>
                  <a:srgbClr val="FF0000"/>
                </a:solidFill>
              </a:rPr>
              <a:t>(2015/2016) Minn. Tuition TBD</a:t>
            </a:r>
          </a:p>
          <a:p>
            <a:pPr lvl="0"/>
            <a:r>
              <a:rPr lang="en-US" sz="2800" dirty="0" smtClean="0"/>
              <a:t>Non-Residents and International Students: $32,810 </a:t>
            </a:r>
          </a:p>
          <a:p>
            <a:pPr lvl="0"/>
            <a:r>
              <a:rPr lang="en-US" sz="2800" dirty="0" smtClean="0"/>
              <a:t>FAFSA = student loans </a:t>
            </a:r>
            <a:r>
              <a:rPr lang="en-US" sz="1600" dirty="0" smtClean="0"/>
              <a:t>(PharmD students considered independent on FAFSA)</a:t>
            </a:r>
          </a:p>
          <a:p>
            <a:r>
              <a:rPr lang="en-US" sz="2800" dirty="0" smtClean="0"/>
              <a:t>Average Mean Wage in WI: $121,050 - $138,910      </a:t>
            </a:r>
            <a:r>
              <a:rPr lang="en-US" sz="1600" dirty="0" smtClean="0"/>
              <a:t>(U.S. Dept. of Labor, May 2015)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Please note: Tuition figures listed above do not include segregated fees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3726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8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Questions?</a:t>
            </a:r>
            <a:br>
              <a:rPr lang="en-US" altLang="en-US" dirty="0">
                <a:solidFill>
                  <a:srgbClr val="C00000"/>
                </a:solidFill>
              </a:rPr>
            </a:br>
            <a:r>
              <a:rPr lang="en-US" altLang="en-US" dirty="0">
                <a:solidFill>
                  <a:srgbClr val="C00000"/>
                </a:solidFill>
              </a:rPr>
              <a:t>Please contact us…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de-DE" sz="2000" b="1" dirty="0"/>
              <a:t>Jeremy Altschafl, </a:t>
            </a:r>
            <a:r>
              <a:rPr lang="de-DE" sz="2000" b="1" dirty="0" smtClean="0"/>
              <a:t>MA, Assistant Dean &amp; Director of Admissions</a:t>
            </a:r>
            <a:endParaRPr lang="de-DE" sz="2000" b="1" dirty="0"/>
          </a:p>
          <a:p>
            <a:pPr marL="0" indent="0">
              <a:buFont typeface="Arial" charset="0"/>
              <a:buNone/>
              <a:defRPr/>
            </a:pPr>
            <a:r>
              <a:rPr lang="de-DE" sz="2000" b="1" dirty="0">
                <a:hlinkClick r:id="rId4"/>
              </a:rPr>
              <a:t>admissions@pharmacy.wisc.edu</a:t>
            </a:r>
            <a:endParaRPr lang="de-DE" sz="2000" b="1" dirty="0"/>
          </a:p>
          <a:p>
            <a:pPr marL="0" indent="0">
              <a:buFont typeface="Arial" charset="0"/>
              <a:buNone/>
              <a:defRPr/>
            </a:pPr>
            <a:endParaRPr lang="de-DE" sz="2000" b="1" dirty="0"/>
          </a:p>
          <a:p>
            <a:pPr marL="0" indent="0">
              <a:buFont typeface="Arial" charset="0"/>
              <a:buNone/>
              <a:defRPr/>
            </a:pPr>
            <a:r>
              <a:rPr lang="de-DE" sz="2000" b="1" dirty="0"/>
              <a:t>Jannelle Frey, </a:t>
            </a:r>
            <a:r>
              <a:rPr lang="de-DE" sz="2000" b="1" dirty="0" smtClean="0"/>
              <a:t>MS, Admissions </a:t>
            </a:r>
            <a:r>
              <a:rPr lang="de-DE" sz="2000" b="1" dirty="0"/>
              <a:t>Coordinator</a:t>
            </a:r>
          </a:p>
          <a:p>
            <a:pPr marL="0" indent="0">
              <a:buFont typeface="Arial" charset="0"/>
              <a:buNone/>
              <a:defRPr/>
            </a:pPr>
            <a:r>
              <a:rPr lang="de-DE" sz="2000" b="1" dirty="0">
                <a:hlinkClick r:id="rId5"/>
              </a:rPr>
              <a:t>j</a:t>
            </a:r>
            <a:r>
              <a:rPr lang="de-DE" sz="2000" b="1" dirty="0" smtClean="0">
                <a:hlinkClick r:id="rId5"/>
              </a:rPr>
              <a:t>annelle.frey@wisc.edu</a:t>
            </a:r>
            <a:r>
              <a:rPr lang="de-DE" sz="2000" b="1" dirty="0" smtClean="0"/>
              <a:t> </a:t>
            </a:r>
            <a:endParaRPr lang="de-DE" sz="2000" b="1" dirty="0"/>
          </a:p>
          <a:p>
            <a:pPr>
              <a:buFont typeface="Arial" charset="0"/>
              <a:buChar char="•"/>
              <a:defRPr/>
            </a:pPr>
            <a:endParaRPr lang="de-DE" sz="2000" b="1" dirty="0"/>
          </a:p>
          <a:p>
            <a:pPr marL="0" indent="0">
              <a:buFont typeface="Arial" charset="0"/>
              <a:buNone/>
              <a:defRPr/>
            </a:pPr>
            <a:r>
              <a:rPr lang="de-DE" sz="2000" b="1" dirty="0"/>
              <a:t>Amy Zwaska, </a:t>
            </a:r>
            <a:r>
              <a:rPr lang="de-DE" sz="2000" b="1" dirty="0" smtClean="0"/>
              <a:t>MS, Director </a:t>
            </a:r>
            <a:r>
              <a:rPr lang="de-DE" sz="2000" b="1" dirty="0"/>
              <a:t>of Pre-Pharmacy Advising</a:t>
            </a:r>
          </a:p>
          <a:p>
            <a:pPr marL="0" indent="0">
              <a:buFont typeface="Arial" charset="0"/>
              <a:buNone/>
              <a:defRPr/>
            </a:pPr>
            <a:r>
              <a:rPr lang="de-DE" sz="2000" b="1" dirty="0">
                <a:hlinkClick r:id="rId6"/>
              </a:rPr>
              <a:t>a</a:t>
            </a:r>
            <a:r>
              <a:rPr lang="de-DE" sz="2000" b="1" dirty="0" smtClean="0">
                <a:hlinkClick r:id="rId6"/>
              </a:rPr>
              <a:t>my.zwaska@wisc.edu</a:t>
            </a:r>
            <a:r>
              <a:rPr lang="de-DE" sz="2000" b="1" dirty="0" smtClean="0"/>
              <a:t> </a:t>
            </a:r>
            <a:r>
              <a:rPr lang="de-DE" sz="2000" b="1" dirty="0"/>
              <a:t>	</a:t>
            </a:r>
          </a:p>
          <a:p>
            <a:pPr marL="0" indent="0">
              <a:buFont typeface="Arial" charset="0"/>
              <a:buNone/>
              <a:defRPr/>
            </a:pPr>
            <a:endParaRPr lang="de-DE" sz="2000" b="1" dirty="0"/>
          </a:p>
          <a:p>
            <a:pPr marL="0" indent="0">
              <a:buFont typeface="Arial" charset="0"/>
              <a:buNone/>
              <a:defRPr/>
            </a:pPr>
            <a:r>
              <a:rPr lang="de-DE" sz="2000" b="1" dirty="0">
                <a:hlinkClick r:id="rId7"/>
              </a:rPr>
              <a:t>a</a:t>
            </a:r>
            <a:r>
              <a:rPr lang="de-DE" sz="2000" b="1" dirty="0" smtClean="0">
                <a:hlinkClick r:id="rId7"/>
              </a:rPr>
              <a:t>pply@pharmacy.wisc.edu</a:t>
            </a:r>
            <a:r>
              <a:rPr lang="de-DE" sz="2000" b="1" dirty="0" smtClean="0"/>
              <a:t> </a:t>
            </a:r>
            <a:endParaRPr lang="de-DE" sz="2000" b="1" dirty="0"/>
          </a:p>
          <a:p>
            <a:pPr marL="0" indent="0">
              <a:buFont typeface="Arial" charset="0"/>
              <a:buNone/>
              <a:defRPr/>
            </a:pPr>
            <a:r>
              <a:rPr lang="de-DE" sz="2000" b="1" dirty="0"/>
              <a:t>608-262-6234</a:t>
            </a:r>
          </a:p>
          <a:p>
            <a:pPr marL="0" indent="0">
              <a:buFont typeface="Arial" charset="0"/>
              <a:buNone/>
              <a:defRPr/>
            </a:pPr>
            <a:r>
              <a:rPr lang="de-DE" sz="2000" b="1" dirty="0"/>
              <a:t>www.pharmacy.wisc.edu/admissions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1066800"/>
          </a:xfrm>
        </p:spPr>
        <p:txBody>
          <a:bodyPr/>
          <a:lstStyle/>
          <a:p>
            <a:pPr eaLnBrk="1" hangingPunct="1"/>
            <a:r>
              <a:rPr lang="en-US" sz="3600" b="1" i="1" dirty="0">
                <a:solidFill>
                  <a:srgbClr val="C00000"/>
                </a:solidFill>
              </a:rPr>
              <a:t>Why Pharmacy?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100" dirty="0"/>
              <a:t>(AACP Top 10 Reasons to Become a Pharmacist; www.aacp.org)</a:t>
            </a:r>
            <a:endParaRPr lang="en-US" altLang="en-US" sz="1100" b="1" dirty="0" smtClean="0">
              <a:solidFill>
                <a:srgbClr val="C0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1"/>
            <a:ext cx="7543800" cy="4681538"/>
          </a:xfrm>
        </p:spPr>
        <p:txBody>
          <a:bodyPr/>
          <a:lstStyle/>
          <a:p>
            <a:pPr marL="0" lvl="0" indent="0">
              <a:buNone/>
            </a:pPr>
            <a:endParaRPr lang="en-US" sz="1800" dirty="0" smtClean="0"/>
          </a:p>
          <a:p>
            <a:pPr marL="0" lv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285750" lvl="0" indent="-285750"/>
            <a:endParaRPr lang="en-US" sz="1800" dirty="0"/>
          </a:p>
          <a:p>
            <a:pPr marL="0" lvl="0" indent="0">
              <a:buNone/>
            </a:pPr>
            <a:endParaRPr lang="en-US" sz="1800" dirty="0" smtClean="0"/>
          </a:p>
          <a:p>
            <a:pPr marL="0" lvl="0" indent="0">
              <a:buNone/>
            </a:pPr>
            <a:endParaRPr lang="en-US" sz="1800" b="1" dirty="0" smtClean="0"/>
          </a:p>
          <a:p>
            <a:pPr marL="285750" lvl="0" indent="-285750"/>
            <a:endParaRPr lang="en-US" sz="2000" dirty="0">
              <a:solidFill>
                <a:srgbClr val="C00000"/>
              </a:solidFill>
            </a:endParaRPr>
          </a:p>
          <a:p>
            <a:pPr marL="285750" lvl="0" indent="-285750"/>
            <a:endParaRPr lang="en-US" sz="2000" dirty="0" smtClean="0">
              <a:solidFill>
                <a:srgbClr val="C00000"/>
              </a:solidFill>
            </a:endParaRPr>
          </a:p>
          <a:p>
            <a:pPr marL="285750" lvl="0" indent="-285750"/>
            <a:endParaRPr lang="en-US" sz="2000" dirty="0">
              <a:solidFill>
                <a:srgbClr val="C00000"/>
              </a:solidFill>
            </a:endParaRPr>
          </a:p>
          <a:p>
            <a:pPr marL="285750" lvl="0" indent="-285750"/>
            <a:endParaRPr lang="en-US" sz="2000" dirty="0" smtClean="0">
              <a:solidFill>
                <a:srgbClr val="C00000"/>
              </a:solidFill>
            </a:endParaRPr>
          </a:p>
          <a:p>
            <a:pPr eaLnBrk="1" hangingPunct="1"/>
            <a:endParaRPr lang="en-US" altLang="en-US" sz="4000" b="1" dirty="0" smtClean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417638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I want to help people get well.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I like to work directly with patients.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I enjoy a wide variety of career opportunities (there are over 600)!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I can benefit from the increased demand of pharmacists</a:t>
            </a:r>
            <a:r>
              <a:rPr lang="en-US" sz="1200" b="1" dirty="0" smtClean="0"/>
              <a:t> (</a:t>
            </a:r>
            <a:r>
              <a:rPr lang="en-US" sz="1200" b="1" i="1" dirty="0" smtClean="0"/>
              <a:t>According to the U.S. Bureau of Labor Statistics, the job market for pharmacists is expected to grow 15% by 2022).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I want to be an important member of the healthcare team.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I can have job mobility, stability, and flexibility.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I am excited to be a part of major innovations in drug therapy.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I want to work with state-of-the-art technology.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I can help defend against emerging issues like bioterrorism.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I would like to be a highly respected member of the community.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500474"/>
              </p:ext>
            </p:extLst>
          </p:nvPr>
        </p:nvGraphicFramePr>
        <p:xfrm>
          <a:off x="457200" y="381000"/>
          <a:ext cx="82296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46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265076"/>
              </p:ext>
            </p:extLst>
          </p:nvPr>
        </p:nvGraphicFramePr>
        <p:xfrm>
          <a:off x="457200" y="533400"/>
          <a:ext cx="8382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35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 smtClean="0">
                <a:solidFill>
                  <a:prstClr val="black"/>
                </a:solidFill>
              </a:rPr>
              <a:t>Why Pharmacy at UW-Madison?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solidFill>
            <a:srgbClr val="C00000">
              <a:alpha val="26000"/>
            </a:srgbClr>
          </a:solidFill>
        </p:spPr>
        <p:txBody>
          <a:bodyPr/>
          <a:lstStyle/>
          <a:p>
            <a:pPr lvl="0"/>
            <a:r>
              <a:rPr lang="en-US" altLang="en-US" sz="1800" b="1" dirty="0">
                <a:solidFill>
                  <a:prstClr val="black"/>
                </a:solidFill>
              </a:rPr>
              <a:t>UW-Madison named #3 Top College Sports Towns, #8 Best College Values among public universities, #11 Best Public </a:t>
            </a:r>
            <a:r>
              <a:rPr lang="en-US" altLang="en-US" sz="1800" b="1" dirty="0" smtClean="0">
                <a:solidFill>
                  <a:prstClr val="black"/>
                </a:solidFill>
              </a:rPr>
              <a:t>Colleges</a:t>
            </a:r>
          </a:p>
          <a:p>
            <a:pPr lvl="0"/>
            <a:r>
              <a:rPr lang="en-US" altLang="en-US" sz="1800" b="1" dirty="0" smtClean="0">
                <a:solidFill>
                  <a:prstClr val="black"/>
                </a:solidFill>
              </a:rPr>
              <a:t>#2 Public Pharmacy School </a:t>
            </a:r>
            <a:r>
              <a:rPr lang="en-US" altLang="en-US" sz="1200" b="1" dirty="0" smtClean="0">
                <a:solidFill>
                  <a:prstClr val="black"/>
                </a:solidFill>
              </a:rPr>
              <a:t>(Smart Rating, 2016)</a:t>
            </a:r>
            <a:endParaRPr lang="en-US" altLang="en-US" sz="1200" b="1" dirty="0">
              <a:solidFill>
                <a:prstClr val="black"/>
              </a:solidFill>
            </a:endParaRPr>
          </a:p>
          <a:p>
            <a:r>
              <a:rPr lang="en-US" altLang="en-US" sz="1800" b="1" dirty="0" smtClean="0">
                <a:solidFill>
                  <a:prstClr val="black"/>
                </a:solidFill>
              </a:rPr>
              <a:t>#</a:t>
            </a:r>
            <a:r>
              <a:rPr lang="en-US" altLang="en-US" sz="1800" b="1" dirty="0">
                <a:solidFill>
                  <a:prstClr val="black"/>
                </a:solidFill>
              </a:rPr>
              <a:t>9 Top Pharmacy School </a:t>
            </a:r>
            <a:r>
              <a:rPr lang="en-US" altLang="en-US" sz="1200" b="1" dirty="0" smtClean="0">
                <a:solidFill>
                  <a:prstClr val="black"/>
                </a:solidFill>
              </a:rPr>
              <a:t>(U.S. News &amp; World Report, 2016)</a:t>
            </a:r>
            <a:endParaRPr lang="en-US" altLang="en-US" sz="1200" b="1" dirty="0">
              <a:solidFill>
                <a:prstClr val="black"/>
              </a:solidFill>
            </a:endParaRPr>
          </a:p>
          <a:p>
            <a:pPr lvl="0"/>
            <a:r>
              <a:rPr lang="en-US" altLang="en-US" sz="1800" b="1" dirty="0">
                <a:solidFill>
                  <a:prstClr val="black"/>
                </a:solidFill>
              </a:rPr>
              <a:t>#1 Best Hospitals in Wisconsin </a:t>
            </a:r>
          </a:p>
          <a:p>
            <a:pPr lvl="0"/>
            <a:r>
              <a:rPr lang="en-US" altLang="en-US" sz="1800" b="1" dirty="0">
                <a:solidFill>
                  <a:prstClr val="black"/>
                </a:solidFill>
              </a:rPr>
              <a:t>2</a:t>
            </a:r>
            <a:r>
              <a:rPr lang="en-US" altLang="en-US" sz="1800" b="1" baseline="30000" dirty="0">
                <a:solidFill>
                  <a:prstClr val="black"/>
                </a:solidFill>
              </a:rPr>
              <a:t>nd</a:t>
            </a:r>
            <a:r>
              <a:rPr lang="en-US" altLang="en-US" sz="1800" b="1" dirty="0">
                <a:solidFill>
                  <a:prstClr val="black"/>
                </a:solidFill>
              </a:rPr>
              <a:t> highest residency placement within the Big 10 (82%)</a:t>
            </a:r>
            <a:endParaRPr lang="en-US" altLang="en-US" sz="1200" b="1" dirty="0">
              <a:solidFill>
                <a:prstClr val="black"/>
              </a:solidFill>
            </a:endParaRPr>
          </a:p>
          <a:p>
            <a:pPr lvl="0"/>
            <a:r>
              <a:rPr lang="en-US" altLang="en-US" sz="1800" b="1" dirty="0">
                <a:solidFill>
                  <a:prstClr val="black"/>
                </a:solidFill>
              </a:rPr>
              <a:t>Established in 1883 - one of the first pharmacy schools in the nation and the first pharmacy school to offer a baccalaureate degree</a:t>
            </a:r>
          </a:p>
          <a:p>
            <a:pPr lvl="0"/>
            <a:r>
              <a:rPr lang="en-US" altLang="en-US" sz="1800" b="1" dirty="0">
                <a:solidFill>
                  <a:prstClr val="black"/>
                </a:solidFill>
              </a:rPr>
              <a:t>100% pass rate for licensure exam (NAPLEX) the last 3 out of 4 years</a:t>
            </a:r>
          </a:p>
          <a:p>
            <a:pPr lvl="0"/>
            <a:r>
              <a:rPr lang="en-US" altLang="en-US" sz="1800" b="1" dirty="0">
                <a:solidFill>
                  <a:prstClr val="black"/>
                </a:solidFill>
              </a:rPr>
              <a:t>95% Graduation </a:t>
            </a:r>
            <a:r>
              <a:rPr lang="en-US" altLang="en-US" sz="1800" b="1" dirty="0" smtClean="0">
                <a:solidFill>
                  <a:prstClr val="black"/>
                </a:solidFill>
              </a:rPr>
              <a:t>Rate </a:t>
            </a:r>
          </a:p>
          <a:p>
            <a:pPr lvl="0"/>
            <a:r>
              <a:rPr lang="en-US" altLang="en-US" sz="1800" b="1" dirty="0" smtClean="0">
                <a:solidFill>
                  <a:prstClr val="black"/>
                </a:solidFill>
              </a:rPr>
              <a:t>Cutting </a:t>
            </a:r>
            <a:r>
              <a:rPr lang="en-US" altLang="en-US" sz="1800" b="1" dirty="0">
                <a:solidFill>
                  <a:prstClr val="black"/>
                </a:solidFill>
              </a:rPr>
              <a:t>edge research and award winning faculty</a:t>
            </a:r>
          </a:p>
          <a:p>
            <a:pPr lvl="0"/>
            <a:r>
              <a:rPr lang="en-US" altLang="en-US" sz="1800" b="1" dirty="0">
                <a:solidFill>
                  <a:prstClr val="black"/>
                </a:solidFill>
              </a:rPr>
              <a:t>1200 clerkship sites, including international rotations</a:t>
            </a:r>
          </a:p>
          <a:p>
            <a:pPr lvl="0"/>
            <a:r>
              <a:rPr lang="en-US" altLang="en-US" sz="1800" b="1" dirty="0">
                <a:solidFill>
                  <a:prstClr val="black"/>
                </a:solidFill>
              </a:rPr>
              <a:t>Member of the Health Science campus community – integrated learning environment, access to healthcare professionals, and a network of hospitals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C00000"/>
                </a:solidFill>
              </a:rPr>
              <a:t>Prerequisite Course Requirements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1"/>
          </a:xfrm>
        </p:spPr>
        <p:txBody>
          <a:bodyPr/>
          <a:lstStyle/>
          <a:p>
            <a:r>
              <a:rPr lang="en-US" altLang="en-US" sz="2000" b="1" dirty="0"/>
              <a:t>We do not require a bachelor’s degree – only the completion of the 68 credits of prerequisite </a:t>
            </a:r>
            <a:r>
              <a:rPr lang="en-US" altLang="en-US" sz="2000" b="1" dirty="0" smtClean="0"/>
              <a:t>courses.</a:t>
            </a:r>
          </a:p>
          <a:p>
            <a:endParaRPr lang="en-US" altLang="en-US" sz="2000" b="1" dirty="0"/>
          </a:p>
          <a:p>
            <a:r>
              <a:rPr lang="en-US" altLang="en-US" sz="2000" b="1" dirty="0"/>
              <a:t>Prerequisites do not need to be complete to apply, but MUST be completed before you begin the PharmD program in the Fall</a:t>
            </a:r>
            <a:r>
              <a:rPr lang="en-US" altLang="en-US" sz="2000" b="1" dirty="0" smtClean="0"/>
              <a:t>.</a:t>
            </a:r>
          </a:p>
          <a:p>
            <a:endParaRPr lang="en-US" altLang="en-US" sz="2000" b="1" dirty="0" smtClean="0"/>
          </a:p>
          <a:p>
            <a:r>
              <a:rPr lang="en-US" altLang="en-US" sz="2000" b="1" dirty="0" smtClean="0"/>
              <a:t>Can be completed at any accredited college or university. </a:t>
            </a:r>
          </a:p>
          <a:p>
            <a:pPr marL="0" indent="0">
              <a:buNone/>
            </a:pPr>
            <a:r>
              <a:rPr lang="en-US" altLang="en-US" sz="1200" b="1" dirty="0">
                <a:hlinkClick r:id="rId2"/>
              </a:rPr>
              <a:t>https://</a:t>
            </a:r>
            <a:r>
              <a:rPr lang="en-US" altLang="en-US" sz="1200" b="1" dirty="0" smtClean="0">
                <a:hlinkClick r:id="rId2"/>
              </a:rPr>
              <a:t>pharmacy.wisc.edu/education/doctor-pharmacy-program/pharmd-admissions/transfer-equivalencies</a:t>
            </a:r>
            <a:r>
              <a:rPr lang="en-US" altLang="en-US" sz="1200" b="1" dirty="0" smtClean="0"/>
              <a:t> </a:t>
            </a:r>
          </a:p>
          <a:p>
            <a:endParaRPr lang="en-US" altLang="en-US" sz="2000" b="1" dirty="0" smtClean="0"/>
          </a:p>
          <a:p>
            <a:r>
              <a:rPr lang="en-US" altLang="en-US" sz="2000" b="1" dirty="0" smtClean="0"/>
              <a:t>The selected college/university should:</a:t>
            </a:r>
          </a:p>
          <a:p>
            <a:pPr marL="0" indent="0">
              <a:buNone/>
            </a:pPr>
            <a:r>
              <a:rPr lang="en-US" altLang="en-US" sz="2000" dirty="0"/>
              <a:t>	</a:t>
            </a:r>
            <a:r>
              <a:rPr lang="en-US" altLang="en-US" sz="1600" dirty="0" smtClean="0"/>
              <a:t>-have strong math and science departments that offer challenging courses </a:t>
            </a:r>
          </a:p>
          <a:p>
            <a:pPr marL="0" indent="0">
              <a:buNone/>
            </a:pPr>
            <a:r>
              <a:rPr lang="en-US" altLang="en-US" sz="1600" dirty="0"/>
              <a:t>	</a:t>
            </a:r>
            <a:r>
              <a:rPr lang="en-US" altLang="en-US" sz="1600" dirty="0" smtClean="0"/>
              <a:t>-you are encouraged to take full course loads </a:t>
            </a:r>
          </a:p>
          <a:p>
            <a:pPr marL="0" indent="0">
              <a:buNone/>
            </a:pPr>
            <a:r>
              <a:rPr lang="en-US" altLang="en-US" sz="1600" dirty="0" smtClean="0"/>
              <a:t>	-most sequenced courses should be taken at one university </a:t>
            </a:r>
          </a:p>
          <a:p>
            <a:pPr marL="0" indent="0">
              <a:buNone/>
            </a:pPr>
            <a:r>
              <a:rPr lang="en-US" altLang="en-US" sz="1600" dirty="0" smtClean="0"/>
              <a:t>	-plan accordingly if you plan to take pre-pharmacy courses at multiple institutions</a:t>
            </a:r>
          </a:p>
          <a:p>
            <a:pPr marL="0" indent="0">
              <a:buNone/>
            </a:pPr>
            <a:endParaRPr lang="en-US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326095"/>
              </p:ext>
            </p:extLst>
          </p:nvPr>
        </p:nvGraphicFramePr>
        <p:xfrm>
          <a:off x="1905000" y="192000"/>
          <a:ext cx="5715000" cy="575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3632896429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603551812"/>
                    </a:ext>
                  </a:extLst>
                </a:gridCol>
              </a:tblGrid>
              <a:tr h="308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Prerequisite</a:t>
                      </a:r>
                      <a:r>
                        <a:rPr lang="en-US" sz="1400" baseline="0" dirty="0" smtClean="0"/>
                        <a:t> Course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Credits (68 Total)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81271"/>
                  </a:ext>
                </a:extLst>
              </a:tr>
              <a:tr h="3080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Calculus for math/science majors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4-5 credits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063195"/>
                  </a:ext>
                </a:extLst>
              </a:tr>
              <a:tr h="3080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General Chemistry</a:t>
                      </a:r>
                      <a:r>
                        <a:rPr lang="en-US" sz="1400" baseline="0" dirty="0" smtClean="0"/>
                        <a:t> I (with lab)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4-5 credits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27469"/>
                  </a:ext>
                </a:extLst>
              </a:tr>
              <a:tr h="3080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General Chemistry II (with lab)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4-5 credits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296042"/>
                  </a:ext>
                </a:extLst>
              </a:tr>
              <a:tr h="3080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Organic Chemistry I</a:t>
                      </a:r>
                      <a:r>
                        <a:rPr lang="en-US" sz="1400" baseline="0" dirty="0" smtClean="0"/>
                        <a:t> – Lecture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credits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698292"/>
                  </a:ext>
                </a:extLst>
              </a:tr>
              <a:tr h="3080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Organic Chemistry Lab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credits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040671"/>
                  </a:ext>
                </a:extLst>
              </a:tr>
              <a:tr h="3080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Organic Chemistry II</a:t>
                      </a:r>
                      <a:r>
                        <a:rPr lang="en-US" sz="1400" baseline="0" dirty="0" smtClean="0"/>
                        <a:t> – L</a:t>
                      </a:r>
                      <a:r>
                        <a:rPr lang="en-US" sz="1400" dirty="0" smtClean="0"/>
                        <a:t>ecture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credits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720427"/>
                  </a:ext>
                </a:extLst>
              </a:tr>
              <a:tr h="3080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Physics</a:t>
                      </a:r>
                      <a:r>
                        <a:rPr lang="en-US" sz="1400" baseline="0" dirty="0" smtClean="0"/>
                        <a:t> I (with lab)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4-5 credits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717517"/>
                  </a:ext>
                </a:extLst>
              </a:tr>
              <a:tr h="3080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Physics</a:t>
                      </a:r>
                      <a:r>
                        <a:rPr lang="en-US" sz="1400" baseline="0" dirty="0" smtClean="0"/>
                        <a:t> II (with lab)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4-5 credits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032672"/>
                  </a:ext>
                </a:extLst>
              </a:tr>
              <a:tr h="3080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Biology</a:t>
                      </a:r>
                      <a:r>
                        <a:rPr lang="en-US" sz="1400" baseline="0" dirty="0" smtClean="0"/>
                        <a:t> I (with lab)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4-5 credits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965250"/>
                  </a:ext>
                </a:extLst>
              </a:tr>
              <a:tr h="3080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Biology II (with lab)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4-5 credits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399992"/>
                  </a:ext>
                </a:extLst>
              </a:tr>
              <a:tr h="3080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Microbiology</a:t>
                      </a:r>
                      <a:r>
                        <a:rPr lang="en-US" sz="1400" baseline="0" dirty="0" smtClean="0"/>
                        <a:t> (lecture only)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credits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893482"/>
                  </a:ext>
                </a:extLst>
              </a:tr>
              <a:tr h="3080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Microeconomics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3-4 credits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75949"/>
                  </a:ext>
                </a:extLst>
              </a:tr>
              <a:tr h="3080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Statistics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credits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795150"/>
                  </a:ext>
                </a:extLst>
              </a:tr>
              <a:tr h="3080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English Composition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credits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189479"/>
                  </a:ext>
                </a:extLst>
              </a:tr>
              <a:tr h="51582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Social Science (Sociology/Anthropology)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credits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937390"/>
                  </a:ext>
                </a:extLst>
              </a:tr>
              <a:tr h="3080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Behavioral Science (Psychology)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credits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454214"/>
                  </a:ext>
                </a:extLst>
              </a:tr>
              <a:tr h="11814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Ethnic Studies/U.S.</a:t>
                      </a:r>
                      <a:r>
                        <a:rPr lang="en-US" sz="1400" baseline="0" dirty="0" smtClean="0"/>
                        <a:t> Diversity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credits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426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2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10668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C00000"/>
                </a:solidFill>
              </a:rPr>
              <a:t>Getting Ready to Apply…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1"/>
            <a:ext cx="7543800" cy="4681538"/>
          </a:xfrm>
        </p:spPr>
        <p:txBody>
          <a:bodyPr/>
          <a:lstStyle/>
          <a:p>
            <a:pPr marL="285750" lvl="0" indent="-285750"/>
            <a:r>
              <a:rPr lang="en-US" sz="2000" dirty="0" smtClean="0"/>
              <a:t>The PharmCAS application and the UW-Madison supplemental application open </a:t>
            </a:r>
            <a:r>
              <a:rPr lang="en-US" sz="2000" b="1" dirty="0" smtClean="0"/>
              <a:t>mid-July</a:t>
            </a:r>
            <a:r>
              <a:rPr lang="en-US" sz="2000" dirty="0" smtClean="0"/>
              <a:t>. You can complete both applications simultaneously.</a:t>
            </a:r>
          </a:p>
          <a:p>
            <a:pPr marL="0" lvl="0" indent="0">
              <a:buNone/>
            </a:pPr>
            <a:endParaRPr lang="en-US" sz="2000" dirty="0" smtClean="0"/>
          </a:p>
          <a:p>
            <a:pPr marL="285750" lvl="0" indent="-285750"/>
            <a:r>
              <a:rPr lang="en-US" sz="2000" dirty="0" smtClean="0"/>
              <a:t>We participate in </a:t>
            </a:r>
            <a:r>
              <a:rPr lang="en-US" sz="2000" b="1" dirty="0" smtClean="0"/>
              <a:t>rolling admissions</a:t>
            </a:r>
            <a:r>
              <a:rPr lang="en-US" sz="2000" dirty="0" smtClean="0"/>
              <a:t>, which means that applications are reviewed as soon as they are complete and verified by PharmCAS. </a:t>
            </a:r>
          </a:p>
          <a:p>
            <a:pPr marL="285750" lvl="0" indent="-285750"/>
            <a:endParaRPr lang="en-US" sz="2000" dirty="0" smtClean="0"/>
          </a:p>
          <a:p>
            <a:pPr marL="285750" lvl="0" indent="-285750"/>
            <a:r>
              <a:rPr lang="en-US" sz="2000" dirty="0" smtClean="0"/>
              <a:t>We encourage you to apply </a:t>
            </a:r>
            <a:r>
              <a:rPr lang="en-US" sz="2000" b="1" dirty="0" smtClean="0"/>
              <a:t>early </a:t>
            </a:r>
            <a:r>
              <a:rPr lang="en-US" sz="2000" dirty="0" smtClean="0"/>
              <a:t>as space in the class and interview spots begin to fill as the deadline approaches. </a:t>
            </a:r>
          </a:p>
          <a:p>
            <a:pPr marL="285750" lvl="0" indent="-285750"/>
            <a:endParaRPr lang="en-US" sz="2000" dirty="0"/>
          </a:p>
          <a:p>
            <a:pPr marL="285750" lvl="0" indent="-285750"/>
            <a:r>
              <a:rPr lang="en-US" sz="2000" dirty="0" smtClean="0"/>
              <a:t>Application deadline for Fall 2017 admission: </a:t>
            </a:r>
            <a:r>
              <a:rPr lang="en-US" sz="1800" b="1" dirty="0" smtClean="0"/>
              <a:t>January 2, 2017</a:t>
            </a:r>
            <a:endParaRPr lang="en-US" sz="1800" b="1" dirty="0"/>
          </a:p>
          <a:p>
            <a:pPr marL="0" lvl="0" indent="0">
              <a:buNone/>
            </a:pPr>
            <a:endParaRPr lang="en-US" sz="1800" dirty="0" smtClean="0"/>
          </a:p>
          <a:p>
            <a:pPr marL="0" lv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285750" lvl="0" indent="-285750"/>
            <a:endParaRPr lang="en-US" sz="1800" dirty="0"/>
          </a:p>
          <a:p>
            <a:pPr marL="0" lvl="0" indent="0">
              <a:buNone/>
            </a:pPr>
            <a:endParaRPr lang="en-US" sz="1800" dirty="0" smtClean="0"/>
          </a:p>
          <a:p>
            <a:pPr marL="0" lvl="0" indent="0">
              <a:buNone/>
            </a:pPr>
            <a:endParaRPr lang="en-US" sz="1800" b="1" dirty="0" smtClean="0"/>
          </a:p>
          <a:p>
            <a:pPr marL="285750" lvl="0" indent="-285750"/>
            <a:endParaRPr lang="en-US" sz="2000" dirty="0">
              <a:solidFill>
                <a:srgbClr val="C00000"/>
              </a:solidFill>
            </a:endParaRPr>
          </a:p>
          <a:p>
            <a:pPr marL="285750" lvl="0" indent="-285750"/>
            <a:endParaRPr lang="en-US" sz="2000" dirty="0" smtClean="0">
              <a:solidFill>
                <a:srgbClr val="C00000"/>
              </a:solidFill>
            </a:endParaRPr>
          </a:p>
          <a:p>
            <a:pPr marL="285750" lvl="0" indent="-285750"/>
            <a:endParaRPr lang="en-US" sz="2000" dirty="0">
              <a:solidFill>
                <a:srgbClr val="C00000"/>
              </a:solidFill>
            </a:endParaRPr>
          </a:p>
          <a:p>
            <a:pPr marL="285750" lvl="0" indent="-285750"/>
            <a:endParaRPr lang="en-US" sz="2000" dirty="0" smtClean="0">
              <a:solidFill>
                <a:srgbClr val="C00000"/>
              </a:solidFill>
            </a:endParaRPr>
          </a:p>
          <a:p>
            <a:pPr eaLnBrk="1" hangingPunct="1"/>
            <a:endParaRPr lang="en-US" altLang="en-US" sz="40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14156</TotalTime>
  <Words>1401</Words>
  <Application>Microsoft Office PowerPoint</Application>
  <PresentationFormat>On-screen Show (4:3)</PresentationFormat>
  <Paragraphs>283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 University of Wisconsin-Madison PharmD Program</vt:lpstr>
      <vt:lpstr>Presentation Overview</vt:lpstr>
      <vt:lpstr>Why Pharmacy? (AACP Top 10 Reasons to Become a Pharmacist; www.aacp.org)</vt:lpstr>
      <vt:lpstr>PowerPoint Presentation</vt:lpstr>
      <vt:lpstr>PowerPoint Presentation</vt:lpstr>
      <vt:lpstr>Why Pharmacy at UW-Madison?</vt:lpstr>
      <vt:lpstr>Prerequisite Course Requirements</vt:lpstr>
      <vt:lpstr>PowerPoint Presentation</vt:lpstr>
      <vt:lpstr>Getting Ready to Apply…</vt:lpstr>
      <vt:lpstr>Early Decision</vt:lpstr>
      <vt:lpstr>Application Materials</vt:lpstr>
      <vt:lpstr>International Applicants Additional Materials Required</vt:lpstr>
      <vt:lpstr>Preparing for the PCAT</vt:lpstr>
      <vt:lpstr>Letters of Recommendation</vt:lpstr>
      <vt:lpstr>Interview (September – March) </vt:lpstr>
      <vt:lpstr>Sample Interview Day Schedule</vt:lpstr>
      <vt:lpstr>PharmD Admissions  Selection Criteria</vt:lpstr>
      <vt:lpstr>Admissions Statistics</vt:lpstr>
      <vt:lpstr>How can I prepare now?</vt:lpstr>
      <vt:lpstr>Costs and Financial Aid 2016/2017</vt:lpstr>
      <vt:lpstr>Questions? Please contact us…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stran2</dc:creator>
  <cp:lastModifiedBy>J A</cp:lastModifiedBy>
  <cp:revision>428</cp:revision>
  <dcterms:created xsi:type="dcterms:W3CDTF">2011-01-12T19:14:16Z</dcterms:created>
  <dcterms:modified xsi:type="dcterms:W3CDTF">2016-05-11T03:15:08Z</dcterms:modified>
</cp:coreProperties>
</file>