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8" r:id="rId3"/>
    <p:sldId id="259" r:id="rId4"/>
    <p:sldId id="262" r:id="rId5"/>
    <p:sldId id="263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E52"/>
    <a:srgbClr val="347AD6"/>
    <a:srgbClr val="17B65C"/>
    <a:srgbClr val="0C5D53"/>
    <a:srgbClr val="A5A4D8"/>
    <a:srgbClr val="8CDFB2"/>
    <a:srgbClr val="5B9BDE"/>
    <a:srgbClr val="BCBDBB"/>
    <a:srgbClr val="77787A"/>
    <a:srgbClr val="0C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5668" autoAdjust="0"/>
  </p:normalViewPr>
  <p:slideViewPr>
    <p:cSldViewPr snapToGrid="0" snapToObjects="1">
      <p:cViewPr>
        <p:scale>
          <a:sx n="100" d="100"/>
          <a:sy n="100" d="100"/>
        </p:scale>
        <p:origin x="-931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BCDF-0BE4-7C49-8774-620C6040A3D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C7DFD-3DDC-F548-A697-56F5DB93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38AF-DC0B-4640-8B98-7160906C985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8489D-44AA-3A47-AB12-C8FA48AA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489D-44AA-3A47-AB12-C8FA48AA2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7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489D-44AA-3A47-AB12-C8FA48AA2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1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904383"/>
            <a:ext cx="8229600" cy="857250"/>
          </a:xfrm>
        </p:spPr>
        <p:txBody>
          <a:bodyPr tIns="0" rIns="0" bIns="0" anchor="t" anchorCtr="0">
            <a:noAutofit/>
          </a:bodyPr>
          <a:lstStyle>
            <a:lvl1pPr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53224" y="2769090"/>
            <a:ext cx="5631068" cy="459581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2000">
                <a:solidFill>
                  <a:srgbClr val="0D663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9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39041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3936"/>
            <a:ext cx="7772400" cy="1125140"/>
          </a:xfrm>
        </p:spPr>
        <p:txBody>
          <a:bodyPr lIns="0"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676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676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259925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259925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_PPTpalette_1508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9" y="4152539"/>
            <a:ext cx="1143982" cy="6428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66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9379"/>
            <a:ext cx="8229600" cy="298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7793" y="487012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A6EE8BC-F2C8-714F-833C-394FE6F7A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457200" rtl="0" eaLnBrk="1" latinLnBrk="0" hangingPunct="1">
        <a:lnSpc>
          <a:spcPct val="100000"/>
        </a:lnSpc>
        <a:spcBef>
          <a:spcPts val="0"/>
        </a:spcBef>
        <a:buClr>
          <a:schemeClr val="accent1">
            <a:lumMod val="50000"/>
          </a:schemeClr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73736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40" y="707351"/>
            <a:ext cx="4848860" cy="25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47770"/>
            <a:ext cx="9144000" cy="520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 smtClean="0">
                <a:solidFill>
                  <a:srgbClr val="630E52"/>
                </a:solidFill>
              </a:rPr>
              <a:t>Accepting </a:t>
            </a:r>
            <a:r>
              <a:rPr lang="en-US" sz="2400" dirty="0" err="1" smtClean="0">
                <a:solidFill>
                  <a:srgbClr val="630E52"/>
                </a:solidFill>
              </a:rPr>
              <a:t>PharmCAS</a:t>
            </a:r>
            <a:r>
              <a:rPr lang="en-US" sz="2400" dirty="0" smtClean="0">
                <a:solidFill>
                  <a:srgbClr val="630E52"/>
                </a:solidFill>
              </a:rPr>
              <a:t> Applications July 15, 2016 to March 1, 2017</a:t>
            </a:r>
          </a:p>
        </p:txBody>
      </p:sp>
    </p:spTree>
    <p:extLst>
      <p:ext uri="{BB962C8B-B14F-4D97-AF65-F5344CB8AC3E}">
        <p14:creationId xmlns:p14="http://schemas.microsoft.com/office/powerpoint/2010/main" val="62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6821"/>
          </a:xfrm>
        </p:spPr>
        <p:txBody>
          <a:bodyPr/>
          <a:lstStyle/>
          <a:p>
            <a:r>
              <a:rPr lang="en-US" dirty="0" smtClean="0">
                <a:solidFill>
                  <a:srgbClr val="347AD6"/>
                </a:solidFill>
              </a:rPr>
              <a:t>Holistic Admission Review</a:t>
            </a:r>
            <a:endParaRPr lang="en-US" dirty="0">
              <a:solidFill>
                <a:srgbClr val="347A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660400"/>
            <a:ext cx="8572500" cy="116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The MCW </a:t>
            </a:r>
            <a:r>
              <a:rPr lang="en-US" dirty="0" err="1"/>
              <a:t>PharmD</a:t>
            </a:r>
            <a:r>
              <a:rPr lang="en-US" dirty="0"/>
              <a:t> Program is a rigorous, patient-centered educational experience designed to prepare </a:t>
            </a:r>
            <a:r>
              <a:rPr lang="en-US" dirty="0" smtClean="0"/>
              <a:t>and engage pharmacists </a:t>
            </a:r>
            <a:r>
              <a:rPr lang="en-US" dirty="0"/>
              <a:t>to work in a variety of health care settings.  Your passion, your future, your career starts with a holistic admission process.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62100" y="1828800"/>
            <a:ext cx="6934200" cy="2705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Three letters of recommendation (required</a:t>
            </a:r>
            <a:r>
              <a:rPr lang="en-US" dirty="0" smtClean="0"/>
              <a:t>)</a:t>
            </a:r>
          </a:p>
          <a:p>
            <a:pPr marL="285750" indent="-285750">
              <a:buClr>
                <a:srgbClr val="17B65C"/>
              </a:buClr>
              <a:buFont typeface="Wingdings" charset="2"/>
              <a:buChar char="ü"/>
            </a:pPr>
            <a:r>
              <a:rPr lang="en-US"/>
              <a:t>Pharmacy College Admissions Test (PCAT) score (required</a:t>
            </a:r>
            <a:r>
              <a:rPr lang="en-US" smtClean="0"/>
              <a:t>)</a:t>
            </a:r>
            <a:endParaRPr lang="en-US" dirty="0"/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Candidate essay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Health related work experience (preferred, not required)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Community service (preferred, not required)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Completion of a baccalaureate degree or higher (not required)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Cumulative grade point average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Prerequisite grade point average</a:t>
            </a:r>
          </a:p>
          <a:p>
            <a:pPr marL="285750" lvl="0" indent="-285750">
              <a:buClr>
                <a:srgbClr val="17B65C"/>
              </a:buClr>
              <a:buFont typeface="Wingdings" charset="2"/>
              <a:buChar char="ü"/>
            </a:pPr>
            <a:r>
              <a:rPr lang="en-US" dirty="0"/>
              <a:t>Completion of the pre-pharmacy curriculum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6821"/>
          </a:xfrm>
        </p:spPr>
        <p:txBody>
          <a:bodyPr/>
          <a:lstStyle/>
          <a:p>
            <a:r>
              <a:rPr lang="en-US" dirty="0" smtClean="0">
                <a:solidFill>
                  <a:srgbClr val="347AD6"/>
                </a:solidFill>
              </a:rPr>
              <a:t>Admission Requirements</a:t>
            </a:r>
            <a:endParaRPr lang="en-US" dirty="0">
              <a:solidFill>
                <a:srgbClr val="347A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9800" y="808616"/>
            <a:ext cx="5397500" cy="3359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Achieve a cumulative grade point average of a minimum 2.00/4.0 scale for all courses completed. Prerequisite courses must have a minimum grade point average of 2.50 as calculated in </a:t>
            </a:r>
            <a:r>
              <a:rPr lang="en-US" dirty="0" err="1"/>
              <a:t>PharmCAS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Earn a grade of C or better in all science and math courses (a C- grade is not considered sufficient).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Earn a grade of B or better in all English and speech courses (a B- grade is not considered sufficient). 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691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1452"/>
            <a:ext cx="2362200" cy="1593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98477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24"/>
            <a:ext cx="8229600" cy="666821"/>
          </a:xfrm>
        </p:spPr>
        <p:txBody>
          <a:bodyPr/>
          <a:lstStyle/>
          <a:p>
            <a:r>
              <a:rPr lang="en-US" dirty="0" smtClean="0">
                <a:solidFill>
                  <a:srgbClr val="347AD6"/>
                </a:solidFill>
              </a:rPr>
              <a:t>MCW Prerequisite Courses</a:t>
            </a:r>
            <a:endParaRPr lang="en-US" dirty="0">
              <a:solidFill>
                <a:srgbClr val="347A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03245"/>
            <a:ext cx="4038600" cy="33353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General </a:t>
            </a:r>
            <a:r>
              <a:rPr lang="en-US" sz="2000" dirty="0"/>
              <a:t>Biology 			</a:t>
            </a:r>
          </a:p>
          <a:p>
            <a:pPr marL="0" indent="0">
              <a:buNone/>
            </a:pPr>
            <a:r>
              <a:rPr lang="en-US" sz="2000" dirty="0"/>
              <a:t>Advanced Biology  with Laboratory </a:t>
            </a:r>
            <a:r>
              <a:rPr lang="en-US" sz="2000" dirty="0" smtClean="0"/>
              <a:t>General </a:t>
            </a:r>
            <a:r>
              <a:rPr lang="en-US" sz="2000" dirty="0"/>
              <a:t>Chemistry I with Laboratory </a:t>
            </a:r>
            <a:r>
              <a:rPr lang="en-US" sz="2000" dirty="0" smtClean="0"/>
              <a:t>General </a:t>
            </a:r>
            <a:r>
              <a:rPr lang="en-US" sz="2000" dirty="0"/>
              <a:t>Chemistry II with Laboratory </a:t>
            </a:r>
            <a:r>
              <a:rPr lang="en-US" sz="2000" dirty="0" smtClean="0"/>
              <a:t>Organic </a:t>
            </a:r>
            <a:r>
              <a:rPr lang="en-US" sz="2000" dirty="0"/>
              <a:t>Chemistry I with </a:t>
            </a:r>
            <a:r>
              <a:rPr lang="en-US" sz="2000" dirty="0" smtClean="0"/>
              <a:t>Laboratory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Organic </a:t>
            </a:r>
            <a:r>
              <a:rPr lang="en-US" sz="2000" dirty="0"/>
              <a:t>Chemistry II with Laboratory </a:t>
            </a:r>
            <a:r>
              <a:rPr lang="en-US" sz="2000" dirty="0" smtClean="0"/>
              <a:t>Physics</a:t>
            </a:r>
            <a:r>
              <a:rPr lang="en-US" sz="2000" dirty="0"/>
              <a:t>			 </a:t>
            </a:r>
          </a:p>
          <a:p>
            <a:pPr marL="0" indent="0">
              <a:buNone/>
            </a:pPr>
            <a:r>
              <a:rPr lang="en-US" sz="2000" dirty="0" smtClean="0"/>
              <a:t>Calculus </a:t>
            </a:r>
            <a:r>
              <a:rPr lang="en-US" sz="2000" dirty="0"/>
              <a:t>				 </a:t>
            </a:r>
            <a:br>
              <a:rPr lang="en-US" sz="2000" dirty="0"/>
            </a:br>
            <a:r>
              <a:rPr lang="en-US" sz="2000" dirty="0" smtClean="0"/>
              <a:t>Statistics </a:t>
            </a:r>
            <a:r>
              <a:rPr lang="en-US" sz="2000" dirty="0"/>
              <a:t>(general or biostatistics) </a:t>
            </a:r>
            <a:r>
              <a:rPr lang="en-US" dirty="0"/>
              <a:t>			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493" y="703245"/>
            <a:ext cx="4038600" cy="26761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Economics (micro or macro)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English </a:t>
            </a:r>
            <a:r>
              <a:rPr lang="en-US" sz="2000" dirty="0"/>
              <a:t>Composition I 			 </a:t>
            </a:r>
            <a:br>
              <a:rPr lang="en-US" sz="2000" dirty="0"/>
            </a:br>
            <a:r>
              <a:rPr lang="en-US" sz="2000" dirty="0"/>
              <a:t>English Composition II 			</a:t>
            </a:r>
            <a:br>
              <a:rPr lang="en-US" sz="2000" dirty="0"/>
            </a:br>
            <a:r>
              <a:rPr lang="en-US" sz="2000" dirty="0"/>
              <a:t>Speech Communication			 </a:t>
            </a:r>
          </a:p>
          <a:p>
            <a:pPr marL="0" indent="0">
              <a:buNone/>
            </a:pPr>
            <a:r>
              <a:rPr lang="en-US" sz="2000" dirty="0" smtClean="0"/>
              <a:t>Four </a:t>
            </a:r>
            <a:r>
              <a:rPr lang="en-US" sz="2000" dirty="0"/>
              <a:t>General Education Courses (no studio or performance)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34927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6821"/>
          </a:xfrm>
        </p:spPr>
        <p:txBody>
          <a:bodyPr/>
          <a:lstStyle/>
          <a:p>
            <a:r>
              <a:rPr lang="en-US" dirty="0" smtClean="0">
                <a:solidFill>
                  <a:srgbClr val="347AD6"/>
                </a:solidFill>
              </a:rPr>
              <a:t>MCW Advantage</a:t>
            </a:r>
            <a:endParaRPr lang="en-US" dirty="0">
              <a:solidFill>
                <a:srgbClr val="347A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821"/>
            <a:ext cx="6032500" cy="3371779"/>
          </a:xfrm>
        </p:spPr>
        <p:txBody>
          <a:bodyPr/>
          <a:lstStyle/>
          <a:p>
            <a:pPr lvl="0">
              <a:buFont typeface="Wingdings" charset="2"/>
              <a:buChar char="ü"/>
            </a:pPr>
            <a:r>
              <a:rPr lang="en-US" sz="1800" dirty="0"/>
              <a:t>Dedicated to a small class </a:t>
            </a:r>
            <a:r>
              <a:rPr lang="en-US" sz="1800" dirty="0" smtClean="0"/>
              <a:t>size of 60-70 students.</a:t>
            </a:r>
            <a:endParaRPr lang="en-US" sz="1800" dirty="0"/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Highly </a:t>
            </a:r>
            <a:r>
              <a:rPr lang="en-US" sz="1800" dirty="0"/>
              <a:t>trained clinical and bio-pharmaceutical faculty</a:t>
            </a:r>
            <a:r>
              <a:rPr lang="en-US" sz="1800" dirty="0" smtClean="0"/>
              <a:t>.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Inter-disciplinary faculty from Medical School and Graduate School</a:t>
            </a:r>
            <a:endParaRPr lang="en-US" sz="1800" dirty="0"/>
          </a:p>
          <a:p>
            <a:pPr lvl="0">
              <a:buFont typeface="Wingdings" charset="2"/>
              <a:buChar char="ü"/>
            </a:pPr>
            <a:r>
              <a:rPr lang="en-US" sz="1800" dirty="0"/>
              <a:t>Diversity of quality experiential education rotation sites.</a:t>
            </a:r>
          </a:p>
          <a:p>
            <a:pPr lvl="0">
              <a:buFont typeface="Wingdings" charset="2"/>
              <a:buChar char="ü"/>
            </a:pPr>
            <a:r>
              <a:rPr lang="en-US" sz="1800" dirty="0"/>
              <a:t>Use of the latest technology in the classroom and labs.</a:t>
            </a:r>
          </a:p>
          <a:p>
            <a:pPr lvl="0">
              <a:buFont typeface="Wingdings" charset="2"/>
              <a:buChar char="ü"/>
            </a:pPr>
            <a:r>
              <a:rPr lang="en-US" sz="1800" dirty="0"/>
              <a:t>Inter-professional practice during your second year</a:t>
            </a:r>
            <a:r>
              <a:rPr lang="en-US" sz="1800" dirty="0" smtClean="0"/>
              <a:t>.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Simulation lab experience with medical and nursing students.</a:t>
            </a:r>
          </a:p>
          <a:p>
            <a:pPr lvl="0">
              <a:buFont typeface="Wingdings" charset="2"/>
              <a:buChar char="ü"/>
            </a:pPr>
            <a:r>
              <a:rPr lang="en-US" sz="1800" dirty="0" smtClean="0"/>
              <a:t>Research opportunities.</a:t>
            </a:r>
            <a:endParaRPr lang="en-US" sz="1800" dirty="0"/>
          </a:p>
          <a:p>
            <a:pPr lvl="0">
              <a:buFont typeface="Wingdings" charset="2"/>
              <a:buChar char="ü"/>
            </a:pPr>
            <a:r>
              <a:rPr lang="en-US" sz="1800" dirty="0"/>
              <a:t>Graduating 1 year earlier...means more experience, more opportunity, more options for the future.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564036"/>
            <a:ext cx="2197099" cy="1590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-6673"/>
            <a:ext cx="2213069" cy="1851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1" y="3154228"/>
            <a:ext cx="2197100" cy="17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66821"/>
          </a:xfrm>
        </p:spPr>
        <p:txBody>
          <a:bodyPr/>
          <a:lstStyle/>
          <a:p>
            <a:r>
              <a:rPr lang="en-US" dirty="0" smtClean="0">
                <a:solidFill>
                  <a:srgbClr val="17B65C"/>
                </a:solidFill>
              </a:rPr>
              <a:t>Contact Us!</a:t>
            </a:r>
            <a:endParaRPr lang="en-US" dirty="0">
              <a:solidFill>
                <a:srgbClr val="17B6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819151"/>
            <a:ext cx="4038600" cy="18478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47AD6"/>
                </a:solidFill>
              </a:rPr>
              <a:t>Shaun D. Keating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Director of Enrollment</a:t>
            </a:r>
            <a:br>
              <a:rPr lang="en-US" dirty="0" smtClean="0"/>
            </a:br>
            <a:r>
              <a:rPr lang="en-US" dirty="0" smtClean="0"/>
              <a:t>414-955-2852</a:t>
            </a:r>
          </a:p>
          <a:p>
            <a:pPr marL="0" indent="0">
              <a:buNone/>
            </a:pPr>
            <a:r>
              <a:rPr lang="en-US" dirty="0" err="1" smtClean="0"/>
              <a:t>skeating@mcw.edu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793" y="819151"/>
            <a:ext cx="4038600" cy="18478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47AD6"/>
                </a:solidFill>
              </a:rPr>
              <a:t>Kendra </a:t>
            </a:r>
            <a:r>
              <a:rPr lang="en-US" dirty="0" err="1" smtClean="0">
                <a:solidFill>
                  <a:srgbClr val="347AD6"/>
                </a:solidFill>
              </a:rPr>
              <a:t>Kalscheur</a:t>
            </a:r>
            <a:r>
              <a:rPr lang="en-US" dirty="0" smtClean="0">
                <a:solidFill>
                  <a:srgbClr val="347AD6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Enrollment Coordinator	</a:t>
            </a:r>
          </a:p>
          <a:p>
            <a:pPr marL="0" indent="0">
              <a:buNone/>
            </a:pPr>
            <a:r>
              <a:rPr lang="en-US" dirty="0" smtClean="0"/>
              <a:t>414-955-2857</a:t>
            </a:r>
          </a:p>
          <a:p>
            <a:pPr marL="0" indent="0">
              <a:buNone/>
            </a:pPr>
            <a:r>
              <a:rPr lang="en-US" dirty="0" err="1" smtClean="0"/>
              <a:t>kkalscheur@mcw.edu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E8BC-F2C8-714F-833C-394FE6F7A6E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050" y="2714463"/>
            <a:ext cx="82169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347AD6"/>
                </a:solidFill>
              </a:rPr>
              <a:t>General Contact:</a:t>
            </a:r>
          </a:p>
          <a:p>
            <a:pPr algn="ctr"/>
            <a:r>
              <a:rPr lang="en-US" sz="2800" dirty="0" err="1" smtClean="0"/>
              <a:t>pharmacy@mcw.edu</a:t>
            </a:r>
            <a:r>
              <a:rPr lang="en-US" sz="2800" dirty="0" smtClean="0"/>
              <a:t>		414-955-7476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508" y="4220921"/>
            <a:ext cx="7342292" cy="441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MCW Summer Expo Wednesday, July 6, 4-7 pm</a:t>
            </a:r>
          </a:p>
        </p:txBody>
      </p:sp>
    </p:spTree>
    <p:extLst>
      <p:ext uri="{BB962C8B-B14F-4D97-AF65-F5344CB8AC3E}">
        <p14:creationId xmlns:p14="http://schemas.microsoft.com/office/powerpoint/2010/main" val="726674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MCWCorp_PPT_White_SOP">
  <a:themeElements>
    <a:clrScheme name="MCW test palette">
      <a:dk1>
        <a:srgbClr val="0B1222"/>
      </a:dk1>
      <a:lt1>
        <a:sysClr val="window" lastClr="FFFFFF"/>
      </a:lt1>
      <a:dk2>
        <a:srgbClr val="0B1222"/>
      </a:dk2>
      <a:lt2>
        <a:srgbClr val="DADADA"/>
      </a:lt2>
      <a:accent1>
        <a:srgbClr val="8CDFB2"/>
      </a:accent1>
      <a:accent2>
        <a:srgbClr val="5B9BDE"/>
      </a:accent2>
      <a:accent3>
        <a:srgbClr val="A5A4D8"/>
      </a:accent3>
      <a:accent4>
        <a:srgbClr val="8CDFB2"/>
      </a:accent4>
      <a:accent5>
        <a:srgbClr val="5B9BDE"/>
      </a:accent5>
      <a:accent6>
        <a:srgbClr val="860B7C"/>
      </a:accent6>
      <a:hlink>
        <a:srgbClr val="347AD6"/>
      </a:hlink>
      <a:folHlink>
        <a:srgbClr val="860B7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D9B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MCWCorp_PPT_White_SOP</Template>
  <TotalTime>131</TotalTime>
  <Words>280</Words>
  <Application>Microsoft Office PowerPoint</Application>
  <PresentationFormat>On-screen Show (16:9)</PresentationFormat>
  <Paragraphs>53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TEMPLATE - MCWCorp_PPT_White_SOP</vt:lpstr>
      <vt:lpstr>PowerPoint Presentation</vt:lpstr>
      <vt:lpstr>Holistic Admission Review</vt:lpstr>
      <vt:lpstr>Admission Requirements</vt:lpstr>
      <vt:lpstr>MCW Prerequisite Courses</vt:lpstr>
      <vt:lpstr>MCW Advantage</vt:lpstr>
      <vt:lpstr>Contact Us!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Kalscheur, Kendra</dc:creator>
  <cp:lastModifiedBy>Kalscheur, Kendra</cp:lastModifiedBy>
  <cp:revision>9</cp:revision>
  <dcterms:created xsi:type="dcterms:W3CDTF">2016-05-02T14:55:12Z</dcterms:created>
  <dcterms:modified xsi:type="dcterms:W3CDTF">2016-05-02T19:08:28Z</dcterms:modified>
</cp:coreProperties>
</file>