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8" r:id="rId2"/>
    <p:sldId id="284" r:id="rId3"/>
    <p:sldId id="258" r:id="rId4"/>
    <p:sldId id="283" r:id="rId5"/>
    <p:sldId id="285" r:id="rId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6"/>
    <a:srgbClr val="FAA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3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B839DB79-7373-4D3B-B759-FEC9457B92E9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E67FC4E-643D-4856-9593-34DD638B2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40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5470C79A-F8D3-4F0F-A127-76DF982CD4D0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4927B3F5-503C-45AD-9B1C-DBC9D252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1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7B3F5-503C-45AD-9B1C-DBC9D25223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7B3F5-503C-45AD-9B1C-DBC9D25223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3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7B3F5-503C-45AD-9B1C-DBC9D25223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7B3F5-503C-45AD-9B1C-DBC9D2522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6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3082-60EC-451C-8FC7-984B046969FD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1DBD-4C5F-403F-A98F-32E392474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4ECE-1F3F-4DAE-A868-97F60189C3A3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7348-568C-4ADC-A5D8-1469EAFD7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93B9-607B-4FB6-AE42-DB270C9E50DA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07E8-B1B7-4398-BC1C-548C76B8C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7F74C-16A3-4285-8F0E-4636C2993A15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60BF-7A2C-4B8D-849F-6552CC52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3BBA-2711-422F-BBC3-0CB750A35BFA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2EEB-4992-47FE-9E14-A64FD472E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F606-7D6A-41F2-969E-013CEC102A54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937C-4D05-46C9-B732-06AC6DF85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552E-C481-49F6-8CB7-45E753EE16FB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6F74-BFD4-453E-A7BA-ED2501B1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1C2D-C6D2-4025-B91D-00D69E3638F8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F63A-A5DE-4D62-BD07-EEA10E39E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B7E7-6ABE-4DC6-AFF7-AF74279AF9F4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F1A9-FA7C-4AB8-B2E4-56DD7F104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7CA0-4BA9-47F7-88A5-AED86C51F2C2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EB0C-E935-4AD5-AC08-E11F25A8C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4DC5-CC8E-4376-A6B8-D397615F1751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F3B3-DB32-43C7-8D78-F7ADF4D68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774B2-E187-47C6-8ACF-A462638C29EB}" type="datetimeFigureOut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1B0BB9-C4B7-4D7F-9B09-63F0992F5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996" y="3048"/>
            <a:ext cx="10282428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876303" y="304800"/>
            <a:ext cx="7171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5596"/>
                </a:solidFill>
                <a:latin typeface="Palatino Linotype" pitchFamily="18" charset="0"/>
              </a:rPr>
              <a:t>Student-Centered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3" y="165541"/>
            <a:ext cx="972314" cy="126797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-9144"/>
            <a:ext cx="838200" cy="6858000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AA63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0800000">
            <a:off x="-38102" y="0"/>
            <a:ext cx="800102" cy="6858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AA63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1"/>
          <a:stretch/>
        </p:blipFill>
        <p:spPr>
          <a:xfrm>
            <a:off x="4800600" y="6087135"/>
            <a:ext cx="1533915" cy="497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0"/>
          <a:stretch/>
        </p:blipFill>
        <p:spPr>
          <a:xfrm>
            <a:off x="6388602" y="5930595"/>
            <a:ext cx="1812108" cy="65384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60122"/>
            <a:ext cx="8106157" cy="48120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Four-year </a:t>
            </a: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program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None/>
            </a:pPr>
            <a:endParaRPr lang="en-US" sz="17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Curriculum Focus: applied learning </a:t>
            </a:r>
          </a:p>
          <a:p>
            <a:pPr marL="0" indent="0">
              <a:spcBef>
                <a:spcPts val="0"/>
              </a:spcBef>
              <a:buClr>
                <a:schemeClr val="accent6"/>
              </a:buClr>
              <a:buNone/>
            </a:pPr>
            <a:r>
              <a:rPr lang="en-US" sz="1700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    through skill development labs and </a:t>
            </a:r>
          </a:p>
          <a:p>
            <a:pPr marL="0" indent="0">
              <a:spcBef>
                <a:spcPts val="0"/>
              </a:spcBef>
              <a:buClr>
                <a:schemeClr val="accent6"/>
              </a:buClr>
              <a:buNone/>
            </a:pPr>
            <a:r>
              <a:rPr lang="en-US" sz="1700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    practice experiences in each semester</a:t>
            </a:r>
          </a:p>
          <a:p>
            <a:pPr marL="0" indent="0">
              <a:spcBef>
                <a:spcPts val="0"/>
              </a:spcBef>
              <a:buClr>
                <a:schemeClr val="accent6"/>
              </a:buClr>
              <a:buNone/>
            </a:pPr>
            <a:endParaRPr lang="en-US" sz="17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Weekly exam blocks evenly space out </a:t>
            </a:r>
            <a:endParaRPr lang="en-US" sz="17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>
              <a:spcBef>
                <a:spcPts val="0"/>
              </a:spcBef>
              <a:buClr>
                <a:schemeClr val="accent6"/>
              </a:buClr>
              <a:buNone/>
            </a:pP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      exams throughout semester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17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Faculty focus on teaching and mentoring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17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7964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F497D"/>
                </a:solidFill>
                <a:latin typeface="Palatino Linotype" panose="02040502050505030304" pitchFamily="18" charset="0"/>
              </a:rPr>
              <a:t>Curriculum framework promotes involvement in student organizations and professional development </a:t>
            </a:r>
            <a:r>
              <a:rPr lang="en-US" sz="1700" dirty="0" smtClean="0">
                <a:solidFill>
                  <a:srgbClr val="1F497D"/>
                </a:solidFill>
                <a:latin typeface="Palatino Linotype" panose="02040502050505030304" pitchFamily="18" charset="0"/>
              </a:rPr>
              <a:t>experiences</a:t>
            </a:r>
            <a:endParaRPr lang="en-US" sz="1700" dirty="0" smtClean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301495"/>
            <a:ext cx="3854557" cy="24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235363" y="270361"/>
            <a:ext cx="64157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5596"/>
                </a:solidFill>
                <a:latin typeface="Palatino Linotype" pitchFamily="18" charset="0"/>
              </a:rPr>
              <a:t>Experiential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3" y="165541"/>
            <a:ext cx="972314" cy="126797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AA63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0800000">
            <a:off x="-38102" y="0"/>
            <a:ext cx="800102" cy="6858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AA63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1"/>
          <a:stretch/>
        </p:blipFill>
        <p:spPr>
          <a:xfrm>
            <a:off x="4800600" y="6087135"/>
            <a:ext cx="1533915" cy="497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0"/>
          <a:stretch/>
        </p:blipFill>
        <p:spPr>
          <a:xfrm>
            <a:off x="6388602" y="5930595"/>
            <a:ext cx="1812108" cy="65384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219200"/>
            <a:ext cx="83058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Office of Experiential Education individually coordinates rotations with extensive healthcare partner network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u="sng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IPPEs:</a:t>
            </a: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2-week block begins in 6</a:t>
            </a:r>
            <a:r>
              <a:rPr lang="en-US" sz="1700" baseline="300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th</a:t>
            </a: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week of P1 year and each semester in P1 and P2 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u="sng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Elective IPPEs:</a:t>
            </a: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available in P3 diversify and specialize professional development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u="sng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APPEs</a:t>
            </a: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: Eight blocks of 6-week rotations throughout P4 for advanced pharmacy practice skills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u="sng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Post Graduate Residency Programs: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CUW sends graduates into residency programs at </a:t>
            </a:r>
            <a:r>
              <a:rPr lang="en-US" sz="1400" u="sng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more than double the national rate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CUW’s PGY1 programs: </a:t>
            </a:r>
            <a:r>
              <a:rPr lang="en-US" sz="1400" dirty="0">
                <a:solidFill>
                  <a:schemeClr val="tx2"/>
                </a:solidFill>
                <a:latin typeface="Palatino Linotype" panose="02040502050505030304" pitchFamily="18" charset="0"/>
              </a:rPr>
              <a:t>Academic Leadership Emphasis and Urban Underserved Emphasis</a:t>
            </a:r>
            <a:endParaRPr lang="en-US" sz="14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None/>
            </a:pPr>
            <a:endParaRPr lang="en-US" sz="12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927341" y="298228"/>
            <a:ext cx="70576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5596"/>
                </a:solidFill>
                <a:latin typeface="Palatino Linotype" pitchFamily="18" charset="0"/>
              </a:rPr>
              <a:t>Interprofessional</a:t>
            </a:r>
            <a:r>
              <a:rPr lang="en-US" sz="4400" dirty="0" smtClean="0">
                <a:solidFill>
                  <a:srgbClr val="005596"/>
                </a:solidFill>
                <a:latin typeface="Palatino Linotype" pitchFamily="18" charset="0"/>
              </a:rPr>
              <a:t> Education</a:t>
            </a:r>
            <a:endParaRPr lang="en-US" sz="4400" dirty="0" smtClean="0">
              <a:solidFill>
                <a:srgbClr val="005596"/>
              </a:solidFill>
              <a:latin typeface="Palatino Linotype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3" y="165541"/>
            <a:ext cx="972314" cy="126797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AA63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0800000">
            <a:off x="-38102" y="0"/>
            <a:ext cx="800102" cy="6858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AA63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1"/>
          <a:stretch/>
        </p:blipFill>
        <p:spPr>
          <a:xfrm>
            <a:off x="4800600" y="6087135"/>
            <a:ext cx="1533915" cy="497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0"/>
          <a:stretch/>
        </p:blipFill>
        <p:spPr>
          <a:xfrm>
            <a:off x="6388602" y="5930595"/>
            <a:ext cx="1812108" cy="65384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795533" y="1301175"/>
            <a:ext cx="8212551" cy="46424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Team-based healthcare case study simulations promotes unifying specialized healthcare knowledge for patient care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None/>
            </a:pPr>
            <a:endParaRPr lang="en-US" sz="17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Diverse healthcare professional </a:t>
            </a:r>
          </a:p>
          <a:p>
            <a:pPr marL="0" indent="0">
              <a:spcBef>
                <a:spcPts val="600"/>
              </a:spcBef>
              <a:buClr>
                <a:schemeClr val="accent6"/>
              </a:buClr>
              <a:buNone/>
            </a:pP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     degree program students: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Pharmacy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Nursing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Social Work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Occupational Therapy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Physical Therapy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Medicine</a:t>
            </a:r>
          </a:p>
          <a:p>
            <a:pPr marL="457200" lvl="1" indent="0">
              <a:spcBef>
                <a:spcPts val="600"/>
              </a:spcBef>
              <a:buClr>
                <a:schemeClr val="accent6"/>
              </a:buClr>
              <a:buNone/>
            </a:pPr>
            <a:endParaRPr lang="en-US" sz="15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Certification in IPE available</a:t>
            </a:r>
            <a:endParaRPr lang="en-US" sz="1700" dirty="0" smtClean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https://cuwotdepartment.files.wordpress.com/2015/03/img_24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19629" r="11355"/>
          <a:stretch/>
        </p:blipFill>
        <p:spPr bwMode="auto">
          <a:xfrm>
            <a:off x="4495799" y="2362200"/>
            <a:ext cx="4623251" cy="31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600200" cy="6858000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AA63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5715000"/>
            <a:ext cx="7543800" cy="1143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559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4533899" y="1190624"/>
            <a:ext cx="114302" cy="9143999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AA634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0800000">
            <a:off x="1485895" y="0"/>
            <a:ext cx="114304" cy="6858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AA63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"/>
            <a:ext cx="5019294" cy="1108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3047" y="5763280"/>
            <a:ext cx="44767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Emmy Stoecklein</a:t>
            </a:r>
          </a:p>
          <a:p>
            <a:pPr algn="ctr"/>
            <a:r>
              <a:rPr lang="en-US" sz="1400" b="1" spc="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Director of Recruitment and Admissions</a:t>
            </a:r>
          </a:p>
          <a:p>
            <a:pPr algn="ctr"/>
            <a:r>
              <a:rPr lang="en-US" sz="1400" b="1" u="sng" spc="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emmy.stoecklein@cuw.edu</a:t>
            </a:r>
          </a:p>
          <a:p>
            <a:pPr algn="ctr"/>
            <a:r>
              <a:rPr lang="en-US" sz="1400" b="1" spc="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262-243-2747</a:t>
            </a:r>
            <a:endParaRPr lang="en-US" sz="1400" b="1" spc="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811560"/>
            <a:ext cx="31142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Sam Poullette</a:t>
            </a:r>
          </a:p>
          <a:p>
            <a:pPr algn="ctr"/>
            <a:r>
              <a:rPr lang="en-US" sz="1400" b="1" spc="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Admissions Counselor</a:t>
            </a:r>
          </a:p>
          <a:p>
            <a:pPr algn="ctr"/>
            <a:r>
              <a:rPr lang="en-US" sz="1400" b="1" u="sng" spc="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sam.poullette@cuw.edu</a:t>
            </a:r>
          </a:p>
          <a:p>
            <a:pPr algn="ctr"/>
            <a:r>
              <a:rPr lang="en-US" sz="1400" b="1" spc="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262-243-2728</a:t>
            </a:r>
            <a:endParaRPr lang="en-US" sz="1400" b="1" spc="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600200" y="2633946"/>
            <a:ext cx="75338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5596"/>
                </a:solidFill>
                <a:latin typeface="Palatino Linotype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336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190</Words>
  <Application>Microsoft Office PowerPoint</Application>
  <PresentationFormat>On-screen Show (4:3)</PresentationFormat>
  <Paragraphs>49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Palatino Linotype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swmarketing</dc:creator>
  <cp:lastModifiedBy>Stoecklein, Emily J</cp:lastModifiedBy>
  <cp:revision>74</cp:revision>
  <cp:lastPrinted>2014-07-31T19:01:21Z</cp:lastPrinted>
  <dcterms:created xsi:type="dcterms:W3CDTF">2009-05-27T14:50:08Z</dcterms:created>
  <dcterms:modified xsi:type="dcterms:W3CDTF">2016-05-05T19:32:31Z</dcterms:modified>
</cp:coreProperties>
</file>