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824" r:id="rId3"/>
    <p:sldId id="259" r:id="rId4"/>
    <p:sldId id="260" r:id="rId5"/>
    <p:sldId id="261" r:id="rId6"/>
    <p:sldId id="257" r:id="rId7"/>
    <p:sldId id="262" r:id="rId8"/>
    <p:sldId id="263" r:id="rId9"/>
    <p:sldId id="264" r:id="rId10"/>
    <p:sldId id="266" r:id="rId11"/>
    <p:sldId id="267" r:id="rId12"/>
    <p:sldId id="268" r:id="rId13"/>
    <p:sldId id="270" r:id="rId14"/>
    <p:sldId id="822" r:id="rId15"/>
    <p:sldId id="823" r:id="rId16"/>
    <p:sldId id="258" r:id="rId17"/>
    <p:sldId id="265" r:id="rId18"/>
    <p:sldId id="269" r:id="rId19"/>
    <p:sldId id="787" r:id="rId20"/>
  </p:sldIdLst>
  <p:sldSz cx="12192000" cy="6858000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6D880"/>
    <a:srgbClr val="740B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3"/>
    <p:restoredTop sz="75564"/>
  </p:normalViewPr>
  <p:slideViewPr>
    <p:cSldViewPr snapToGrid="0" snapToObjects="1">
      <p:cViewPr varScale="1">
        <p:scale>
          <a:sx n="63" d="100"/>
          <a:sy n="63" d="100"/>
        </p:scale>
        <p:origin x="136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dirty="0">
                <a:solidFill>
                  <a:srgbClr val="CE1126"/>
                </a:solidFill>
              </a:rPr>
              <a:t>Focus Interests</a:t>
            </a:r>
            <a:r>
              <a:rPr lang="en-US" sz="3200" baseline="0" dirty="0">
                <a:solidFill>
                  <a:srgbClr val="CE1126"/>
                </a:solidFill>
              </a:rPr>
              <a:t> of </a:t>
            </a:r>
          </a:p>
          <a:p>
            <a:pPr>
              <a:defRPr/>
            </a:pPr>
            <a:r>
              <a:rPr lang="en-US" sz="3200" dirty="0">
                <a:solidFill>
                  <a:srgbClr val="CE1126"/>
                </a:solidFill>
              </a:rPr>
              <a:t>Class of 2020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1AA48"/>
            </a:solidFill>
            <a:effectLst>
              <a:outerShdw blurRad="40000" dist="23000" dir="5400000" rotWithShape="0">
                <a:srgbClr val="F1BE48">
                  <a:alpha val="3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BA6-0242-87CC-E4070BD7D04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BA6-0242-87CC-E4070BD7D04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58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BA6-0242-87CC-E4070BD7D0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 i="0">
                    <a:solidFill>
                      <a:srgbClr val="544726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Equine</c:v>
                </c:pt>
                <c:pt idx="1">
                  <c:v>Mixed Animal</c:v>
                </c:pt>
                <c:pt idx="2">
                  <c:v>Food Animal</c:v>
                </c:pt>
                <c:pt idx="3">
                  <c:v>Small Animal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</c:v>
                </c:pt>
                <c:pt idx="1">
                  <c:v>44</c:v>
                </c:pt>
                <c:pt idx="2">
                  <c:v>28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A6-0242-87CC-E4070BD7D04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75088752"/>
        <c:axId val="1075066720"/>
      </c:barChart>
      <c:catAx>
        <c:axId val="10750887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 b="1" i="0">
                <a:solidFill>
                  <a:srgbClr val="544726"/>
                </a:solidFill>
              </a:defRPr>
            </a:pPr>
            <a:endParaRPr lang="en-US"/>
          </a:p>
        </c:txPr>
        <c:crossAx val="1075066720"/>
        <c:crosses val="autoZero"/>
        <c:auto val="1"/>
        <c:lblAlgn val="ctr"/>
        <c:lblOffset val="100"/>
        <c:noMultiLvlLbl val="0"/>
      </c:catAx>
      <c:valAx>
        <c:axId val="1075066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solidFill>
                      <a:srgbClr val="544726"/>
                    </a:solidFill>
                  </a:defRPr>
                </a:pPr>
                <a:r>
                  <a:rPr lang="en-US" dirty="0">
                    <a:solidFill>
                      <a:srgbClr val="544726"/>
                    </a:solidFill>
                  </a:rPr>
                  <a:t>Number of Students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75088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CB595-86D0-F848-95BF-127B7CA1123E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CD190-5798-DB49-8166-F9E2373F4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astate.zoom.us/meeting/register/tJModO2gpjwjHtRw6AQxUA--KDfCK7BWM3GJ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QR Code for email sign up</a:t>
            </a:r>
          </a:p>
          <a:p>
            <a:r>
              <a:rPr lang="en-US" dirty="0"/>
              <a:t>https://</a:t>
            </a:r>
            <a:r>
              <a:rPr lang="en-US" dirty="0" err="1"/>
              <a:t>iastate.box.com</a:t>
            </a:r>
            <a:r>
              <a:rPr lang="en-US" dirty="0"/>
              <a:t>/v/</a:t>
            </a:r>
            <a:r>
              <a:rPr lang="en-US" dirty="0" err="1"/>
              <a:t>isucvmprevet</a:t>
            </a:r>
            <a:endParaRPr lang="en-US" dirty="0"/>
          </a:p>
          <a:p>
            <a:endParaRPr lang="en-US" dirty="0"/>
          </a:p>
          <a:p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https://iastate.zoom.us/meeting/register/tJModO2gpjwjHtRw6AQxUA--KDfCK7BWM3GJ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CD190-5798-DB49-8166-F9E2373F4F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68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CD190-5798-DB49-8166-F9E2373F4F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48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National Institute for Antimicrobial Resistance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CD190-5798-DB49-8166-F9E2373F4F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7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CD190-5798-DB49-8166-F9E2373F4F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44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CD190-5798-DB49-8166-F9E2373F4F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14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 is to double in the next 4 years. Incoming 1</a:t>
            </a:r>
            <a:r>
              <a:rPr lang="en-US" baseline="30000" dirty="0"/>
              <a:t>st</a:t>
            </a:r>
            <a:r>
              <a:rPr lang="en-US" dirty="0"/>
              <a:t> year students are eligible for scholarships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CD190-5798-DB49-8166-F9E2373F4F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56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Facebook Live Tour Wednesday at 5:30 CST/ 6:30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79023-9F3A-44DF-AD19-CD22D660AAD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20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CD190-5798-DB49-8166-F9E2373F4F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18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</a:t>
            </a:r>
            <a:r>
              <a:rPr lang="en-US" baseline="0" dirty="0"/>
              <a:t> of the great things about veterinary medicine is that there really are countless things you can do with your degree.  (Dr. Sato)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79023-9F3A-44DF-AD19-CD22D660AAD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120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72DEE9-3B6B-BE42-9287-523DF3DCA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762" y="3602038"/>
            <a:ext cx="9947238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D7C8BE8-1DD3-034C-A653-294546F88732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F994-2E28-2240-9859-E37E4522CA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CEA92A-B033-B346-9E09-34F125AA3012}"/>
              </a:ext>
            </a:extLst>
          </p:cNvPr>
          <p:cNvSpPr/>
          <p:nvPr userDrawn="1"/>
        </p:nvSpPr>
        <p:spPr>
          <a:xfrm>
            <a:off x="6937828" y="5830315"/>
            <a:ext cx="5254172" cy="105347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6C282D-0FCB-2B40-BB49-3875604B18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657" y="6006335"/>
            <a:ext cx="4649107" cy="700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63A35C-B7D5-AB4D-ADFC-F75E662193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3242" y="673152"/>
            <a:ext cx="4870905" cy="4870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762" y="1209048"/>
            <a:ext cx="9947238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1323210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D7C8BE8-1DD3-034C-A653-294546F88732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F994-2E28-2240-9859-E37E4522CAE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98C896-F211-F148-BF0A-3E029A30A6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0005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90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93DF2C-EEC1-1F44-B62D-A0BDA71F4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665" b="-14067"/>
          <a:stretch/>
        </p:blipFill>
        <p:spPr>
          <a:xfrm>
            <a:off x="5210629" y="0"/>
            <a:ext cx="6981371" cy="4722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D7C8BE8-1DD3-034C-A653-294546F88732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F994-2E28-2240-9859-E37E4522CAE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B4D0B5-C855-2848-906D-659F6E0FA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247874" y="1006475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AFB19813-7449-8D4B-A1FA-018D443018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590"/>
          <a:stretch/>
        </p:blipFill>
        <p:spPr>
          <a:xfrm>
            <a:off x="0" y="0"/>
            <a:ext cx="6490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00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3300" y="1847851"/>
            <a:ext cx="5156200" cy="435133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D7C8BE8-1DD3-034C-A653-294546F88732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F994-2E28-2240-9859-E37E4522C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30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991" y="65328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F994-2E28-2240-9859-E37E4522CAEB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4B8177-33AF-3342-AF8D-8F0C0B542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461" y="2235038"/>
            <a:ext cx="3475392" cy="347539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18D817E-1657-7649-9983-05CF41463EA4}"/>
              </a:ext>
            </a:extLst>
          </p:cNvPr>
          <p:cNvSpPr/>
          <p:nvPr userDrawn="1"/>
        </p:nvSpPr>
        <p:spPr>
          <a:xfrm>
            <a:off x="9915988" y="2677990"/>
            <a:ext cx="2194560" cy="215152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845C5694-27F3-3B4F-8032-670DA54AE2A6}"/>
              </a:ext>
            </a:extLst>
          </p:cNvPr>
          <p:cNvSpPr/>
          <p:nvPr userDrawn="1"/>
        </p:nvSpPr>
        <p:spPr>
          <a:xfrm rot="4529380">
            <a:off x="7809671" y="4361580"/>
            <a:ext cx="1889868" cy="174669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91EF1D-4DB3-A14D-9567-F449037033CE}"/>
              </a:ext>
            </a:extLst>
          </p:cNvPr>
          <p:cNvSpPr/>
          <p:nvPr userDrawn="1"/>
        </p:nvSpPr>
        <p:spPr>
          <a:xfrm>
            <a:off x="8191039" y="2677990"/>
            <a:ext cx="1436914" cy="1393372"/>
          </a:xfrm>
          <a:prstGeom prst="rect">
            <a:avLst/>
          </a:prstGeom>
          <a:solidFill>
            <a:srgbClr val="F6D8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gular Pentagon 11">
            <a:extLst>
              <a:ext uri="{FF2B5EF4-FFF2-40B4-BE49-F238E27FC236}">
                <a16:creationId xmlns:a16="http://schemas.microsoft.com/office/drawing/2014/main" id="{9682BD95-8F6B-064A-8821-AB6F96891DE2}"/>
              </a:ext>
            </a:extLst>
          </p:cNvPr>
          <p:cNvSpPr/>
          <p:nvPr userDrawn="1"/>
        </p:nvSpPr>
        <p:spPr>
          <a:xfrm rot="415224">
            <a:off x="5965139" y="5399426"/>
            <a:ext cx="1310156" cy="1244577"/>
          </a:xfrm>
          <a:prstGeom prst="pentagon">
            <a:avLst/>
          </a:prstGeom>
          <a:solidFill>
            <a:srgbClr val="740B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1263A2-D314-174C-89C9-599B9FBBFB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11" y="4545241"/>
            <a:ext cx="2171160" cy="23303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E512E2-2DD4-9E40-9063-34D8788543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99987"/>
            <a:ext cx="1378857" cy="137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76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0" y="3"/>
            <a:ext cx="12192000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4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81D15-3381-3348-84F0-18DCBDEAB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83B5C-CB6D-0847-B754-5E707FA49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AF6CA-ABC6-8347-B09D-8E4B213D1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F994-2E28-2240-9859-E37E4522CAE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DAA140-F3CF-BD47-AF02-1FB937B79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0005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8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sucvm_white_left_UnivBlk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61" y="6403801"/>
            <a:ext cx="3105912" cy="342900"/>
          </a:xfrm>
          <a:prstGeom prst="rect">
            <a:avLst/>
          </a:prstGeom>
        </p:spPr>
      </p:pic>
      <p:sp>
        <p:nvSpPr>
          <p:cNvPr id="15" name="Footer Placeholder 4"/>
          <p:cNvSpPr txBox="1">
            <a:spLocks/>
          </p:cNvSpPr>
          <p:nvPr/>
        </p:nvSpPr>
        <p:spPr>
          <a:xfrm>
            <a:off x="8026400" y="6356353"/>
            <a:ext cx="3860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endParaRPr lang="en-US" sz="9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B03F994-2E28-2240-9859-E37E4522CA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5D08D2-4419-994D-99A3-C46821ADCEC1}"/>
              </a:ext>
            </a:extLst>
          </p:cNvPr>
          <p:cNvSpPr/>
          <p:nvPr userDrawn="1"/>
        </p:nvSpPr>
        <p:spPr>
          <a:xfrm>
            <a:off x="8873414" y="6218406"/>
            <a:ext cx="3318586" cy="6653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36C55A-1389-884A-A425-0F36C1EAF3B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6913" y="6322275"/>
            <a:ext cx="2936421" cy="44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5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E1126"/>
        </a:buClr>
        <a:buFont typeface="Arial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BF49"/>
        </a:buClr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24727"/>
        </a:buClr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kkuehl@iastate.edu" TargetMode="External"/><Relationship Id="rId3" Type="http://schemas.openxmlformats.org/officeDocument/2006/relationships/hyperlink" Target="https://vetmed.iastate.edu/future-dvm-students/preparing-vet-school/college-student-information/pre-vet-checklist" TargetMode="External"/><Relationship Id="rId7" Type="http://schemas.openxmlformats.org/officeDocument/2006/relationships/hyperlink" Target="https://applytovetschool.org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vetschoolbound.org/" TargetMode="External"/><Relationship Id="rId5" Type="http://schemas.openxmlformats.org/officeDocument/2006/relationships/hyperlink" Target="http://aavmc.org/Students-Applicants-and-Advisors/Veterinary-Medical-College-Application-Service.aspx" TargetMode="External"/><Relationship Id="rId4" Type="http://schemas.openxmlformats.org/officeDocument/2006/relationships/hyperlink" Target="https://vetmed.iastate.edu/future-dvm-students/preparing-vet-school/college-student-information/application-checklist" TargetMode="External"/><Relationship Id="rId9" Type="http://schemas.openxmlformats.org/officeDocument/2006/relationships/hyperlink" Target="mailto:dgerber@iastate.edu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tiff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66B6643E-8B9B-8A4B-A52D-EEB0981A8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436" y="1763138"/>
            <a:ext cx="2696994" cy="269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67E5E1-54EC-8041-98ED-8C75766BF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518"/>
          <a:stretch/>
        </p:blipFill>
        <p:spPr>
          <a:xfrm>
            <a:off x="1082044" y="1100069"/>
            <a:ext cx="4380613" cy="590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CF2E9-4A87-F344-8334-C2C96E8E2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an Applicant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2CDA4-035A-0D4B-AA2B-EC07028139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ct val="30000"/>
              </a:spcAft>
            </a:pPr>
            <a:r>
              <a:rPr lang="en-US" b="1" dirty="0"/>
              <a:t>Academic Review </a:t>
            </a:r>
            <a:r>
              <a:rPr lang="en-US" b="1" dirty="0">
                <a:solidFill>
                  <a:srgbClr val="CE1126"/>
                </a:solidFill>
              </a:rPr>
              <a:t>45%</a:t>
            </a:r>
            <a:endParaRPr lang="en-US" b="1" dirty="0"/>
          </a:p>
          <a:p>
            <a:pPr lvl="1"/>
            <a:r>
              <a:rPr lang="en-US" dirty="0"/>
              <a:t>GPA</a:t>
            </a:r>
          </a:p>
          <a:p>
            <a:pPr lvl="2">
              <a:lnSpc>
                <a:spcPts val="2080"/>
              </a:lnSpc>
            </a:pPr>
            <a:r>
              <a:rPr lang="en-US" dirty="0"/>
              <a:t>Science GPA: </a:t>
            </a:r>
            <a:r>
              <a:rPr lang="en-US" b="1" dirty="0">
                <a:solidFill>
                  <a:srgbClr val="CE1126"/>
                </a:solidFill>
              </a:rPr>
              <a:t>22.5%</a:t>
            </a:r>
          </a:p>
          <a:p>
            <a:pPr lvl="2">
              <a:lnSpc>
                <a:spcPts val="2180"/>
              </a:lnSpc>
            </a:pPr>
            <a:r>
              <a:rPr lang="en-US" dirty="0"/>
              <a:t>Last 45 GPA: </a:t>
            </a:r>
            <a:r>
              <a:rPr lang="en-US" b="1" dirty="0">
                <a:solidFill>
                  <a:srgbClr val="CE1126"/>
                </a:solidFill>
              </a:rPr>
              <a:t>22.5%</a:t>
            </a:r>
          </a:p>
          <a:p>
            <a:pPr>
              <a:spcAft>
                <a:spcPct val="30000"/>
              </a:spcAft>
            </a:pPr>
            <a:r>
              <a:rPr lang="en-US" b="1" dirty="0"/>
              <a:t>Committee Review: </a:t>
            </a:r>
            <a:r>
              <a:rPr lang="en-US" b="1" dirty="0">
                <a:solidFill>
                  <a:srgbClr val="CE1126"/>
                </a:solidFill>
              </a:rPr>
              <a:t>45%</a:t>
            </a:r>
          </a:p>
          <a:p>
            <a:pPr>
              <a:spcAft>
                <a:spcPct val="30000"/>
              </a:spcAft>
            </a:pPr>
            <a:r>
              <a:rPr lang="en-US" b="1" dirty="0" err="1"/>
              <a:t>CASPer</a:t>
            </a:r>
            <a:r>
              <a:rPr lang="en-US" b="1" dirty="0"/>
              <a:t> Test 10%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E135C-A844-1946-B0EA-02E37E2F47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NO:</a:t>
            </a:r>
          </a:p>
          <a:p>
            <a:pPr lvl="1"/>
            <a:r>
              <a:rPr lang="en-US" b="1" dirty="0"/>
              <a:t>GRE</a:t>
            </a:r>
          </a:p>
          <a:p>
            <a:pPr lvl="1"/>
            <a:r>
              <a:rPr lang="en-US" b="1" dirty="0"/>
              <a:t>Interview</a:t>
            </a:r>
          </a:p>
          <a:p>
            <a:pPr lvl="1"/>
            <a:r>
              <a:rPr lang="en-US" b="1" dirty="0"/>
              <a:t>O CHEM II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6D51DE-D949-1D42-8C2C-488C6A6BF0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04" r="392" b="17004"/>
          <a:stretch/>
        </p:blipFill>
        <p:spPr>
          <a:xfrm>
            <a:off x="6261100" y="4023520"/>
            <a:ext cx="6011333" cy="291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8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48C0BB-4CDE-DB44-93C9-254300E9A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0">
            <a:off x="3787996" y="4953913"/>
            <a:ext cx="2039267" cy="1819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853CCA-D45E-C94B-82F2-BA3FACA32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0">
            <a:off x="6663753" y="4976227"/>
            <a:ext cx="1981309" cy="1767938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F251F51-8D54-B94E-810F-ACAE23E2F0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866586"/>
              </p:ext>
            </p:extLst>
          </p:nvPr>
        </p:nvGraphicFramePr>
        <p:xfrm>
          <a:off x="1082044" y="1511268"/>
          <a:ext cx="8500482" cy="4661398"/>
        </p:xfrm>
        <a:graphic>
          <a:graphicData uri="http://schemas.openxmlformats.org/drawingml/2006/table">
            <a:tbl>
              <a:tblPr/>
              <a:tblGrid>
                <a:gridCol w="2833494">
                  <a:extLst>
                    <a:ext uri="{9D8B030D-6E8A-4147-A177-3AD203B41FA5}">
                      <a16:colId xmlns:a16="http://schemas.microsoft.com/office/drawing/2014/main" val="865444115"/>
                    </a:ext>
                  </a:extLst>
                </a:gridCol>
                <a:gridCol w="2833494">
                  <a:extLst>
                    <a:ext uri="{9D8B030D-6E8A-4147-A177-3AD203B41FA5}">
                      <a16:colId xmlns:a16="http://schemas.microsoft.com/office/drawing/2014/main" val="638125646"/>
                    </a:ext>
                  </a:extLst>
                </a:gridCol>
                <a:gridCol w="2833494">
                  <a:extLst>
                    <a:ext uri="{9D8B030D-6E8A-4147-A177-3AD203B41FA5}">
                      <a16:colId xmlns:a16="http://schemas.microsoft.com/office/drawing/2014/main" val="451826198"/>
                    </a:ext>
                  </a:extLst>
                </a:gridCol>
              </a:tblGrid>
              <a:tr h="355451">
                <a:tc>
                  <a:txBody>
                    <a:bodyPr/>
                    <a:lstStyle/>
                    <a:p>
                      <a:pPr algn="l" fontAlgn="b"/>
                      <a:endParaRPr lang="en-US" sz="2400" b="1" dirty="0">
                        <a:effectLst/>
                      </a:endParaRPr>
                    </a:p>
                  </a:txBody>
                  <a:tcPr marL="38100" marR="38100" marT="38100" marB="381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dirty="0">
                          <a:effectLst/>
                        </a:rPr>
                        <a:t>Resident</a:t>
                      </a:r>
                    </a:p>
                  </a:txBody>
                  <a:tcPr marL="38100" marR="38100" marT="38100" marB="381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dirty="0">
                          <a:effectLst/>
                        </a:rPr>
                        <a:t>Non-Resident</a:t>
                      </a:r>
                    </a:p>
                  </a:txBody>
                  <a:tcPr marL="38100" marR="38100" marT="38100" marB="381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901559"/>
                  </a:ext>
                </a:extLst>
              </a:tr>
              <a:tr h="36294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dirty="0">
                          <a:effectLst/>
                        </a:rPr>
                        <a:t>Year</a:t>
                      </a:r>
                    </a:p>
                  </a:txBody>
                  <a:tcPr marL="38100" marR="38100" marT="38100" marB="381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dirty="0">
                          <a:effectLst/>
                        </a:rPr>
                        <a:t>2020-21</a:t>
                      </a:r>
                    </a:p>
                  </a:txBody>
                  <a:tcPr marL="38100" marR="38100" marT="38100" marB="381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dirty="0">
                          <a:effectLst/>
                        </a:rPr>
                        <a:t>2020-21</a:t>
                      </a:r>
                    </a:p>
                  </a:txBody>
                  <a:tcPr marL="38100" marR="38100" marT="38100" marB="381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2166380"/>
                  </a:ext>
                </a:extLst>
              </a:tr>
              <a:tr h="609365"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</a:rPr>
                        <a:t>Tuition &amp; Fees</a:t>
                      </a:r>
                    </a:p>
                  </a:txBody>
                  <a:tcPr marL="38100" marR="3810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</a:rPr>
                        <a:t>$25,498</a:t>
                      </a:r>
                    </a:p>
                  </a:txBody>
                  <a:tcPr marL="38100" marR="3810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</a:rPr>
                        <a:t>$54,582</a:t>
                      </a:r>
                    </a:p>
                  </a:txBody>
                  <a:tcPr marL="38100" marR="3810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716955"/>
                  </a:ext>
                </a:extLst>
              </a:tr>
              <a:tr h="609365"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</a:rPr>
                        <a:t>Housing &amp; Meals</a:t>
                      </a:r>
                    </a:p>
                  </a:txBody>
                  <a:tcPr marL="38100" marR="3810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</a:rPr>
                        <a:t>$9,423</a:t>
                      </a:r>
                    </a:p>
                  </a:txBody>
                  <a:tcPr marL="38100" marR="3810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</a:rPr>
                        <a:t>$9,423</a:t>
                      </a:r>
                    </a:p>
                  </a:txBody>
                  <a:tcPr marL="38100" marR="3810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950451"/>
                  </a:ext>
                </a:extLst>
              </a:tr>
              <a:tr h="609365"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</a:rPr>
                        <a:t>Books &amp; Supplies</a:t>
                      </a:r>
                    </a:p>
                  </a:txBody>
                  <a:tcPr marL="38100" marR="3810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</a:rPr>
                        <a:t>$1,041</a:t>
                      </a:r>
                    </a:p>
                  </a:txBody>
                  <a:tcPr marL="38100" marR="3810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</a:rPr>
                        <a:t>$1,041</a:t>
                      </a:r>
                      <a:endParaRPr lang="en-US" sz="2400" dirty="0">
                        <a:effectLst/>
                      </a:endParaRPr>
                    </a:p>
                  </a:txBody>
                  <a:tcPr marL="38100" marR="3810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816058"/>
                  </a:ext>
                </a:extLst>
              </a:tr>
              <a:tr h="1340018"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</a:rPr>
                        <a:t>Anticipated Transportation and Personal Expenses</a:t>
                      </a:r>
                    </a:p>
                  </a:txBody>
                  <a:tcPr marL="38100" marR="3810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</a:rPr>
                        <a:t>$3,320</a:t>
                      </a:r>
                    </a:p>
                  </a:txBody>
                  <a:tcPr marL="38100" marR="3810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</a:rPr>
                        <a:t>$3,320</a:t>
                      </a:r>
                    </a:p>
                  </a:txBody>
                  <a:tcPr marL="38100" marR="3810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330048"/>
                  </a:ext>
                </a:extLst>
              </a:tr>
              <a:tr h="609365"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/>
                        </a:rPr>
                        <a:t>Total Costs</a:t>
                      </a:r>
                    </a:p>
                  </a:txBody>
                  <a:tcPr marL="38100" marR="3810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/>
                        </a:rPr>
                        <a:t>$39,282</a:t>
                      </a:r>
                    </a:p>
                  </a:txBody>
                  <a:tcPr marL="38100" marR="3810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/>
                        </a:rPr>
                        <a:t>$68,366</a:t>
                      </a:r>
                    </a:p>
                  </a:txBody>
                  <a:tcPr marL="38100" marR="3810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DED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365430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C5E00D7-7378-BD45-9439-6E4A77DFE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518"/>
          <a:stretch/>
        </p:blipFill>
        <p:spPr>
          <a:xfrm>
            <a:off x="1082044" y="1100069"/>
            <a:ext cx="4380613" cy="590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C59D92-C2CC-0C4F-A6C7-7588C6A7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Attendance</a:t>
            </a:r>
          </a:p>
        </p:txBody>
      </p:sp>
    </p:spTree>
    <p:extLst>
      <p:ext uri="{BB962C8B-B14F-4D97-AF65-F5344CB8AC3E}">
        <p14:creationId xmlns:p14="http://schemas.microsoft.com/office/powerpoint/2010/main" val="36791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9D29-2D63-634A-B148-A523E7811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AAA6C-5FC0-5E46-98A6-F40F4AC25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$1.3 million awarded in scholarships in 2020-2021</a:t>
            </a:r>
          </a:p>
        </p:txBody>
      </p:sp>
    </p:spTree>
    <p:extLst>
      <p:ext uri="{BB962C8B-B14F-4D97-AF65-F5344CB8AC3E}">
        <p14:creationId xmlns:p14="http://schemas.microsoft.com/office/powerpoint/2010/main" val="40103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568061-B731-6C47-8D9F-FEB71ABA2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518"/>
          <a:stretch/>
        </p:blipFill>
        <p:spPr>
          <a:xfrm>
            <a:off x="1082044" y="1100069"/>
            <a:ext cx="4380613" cy="590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F26D9-F458-C14B-9622-D244AE25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Tips for Pre-Vet Students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28855C-E6D6-7C44-88D4-7ED30C5B7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3300" y="1847851"/>
            <a:ext cx="4459358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View requirements as your foundation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Stay organized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Keep in touch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Volunteerism and leadership are important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Learn to adapt and ask for help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49BB20-F4CA-0D4E-920A-58B63E6F4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657" y="1690689"/>
            <a:ext cx="6758922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4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047" y="3206469"/>
            <a:ext cx="4102653" cy="3006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972" y="2277792"/>
            <a:ext cx="524216" cy="524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2188" y="1417639"/>
            <a:ext cx="7718612" cy="467490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@</a:t>
            </a:r>
            <a:r>
              <a:rPr lang="en-US" dirty="0" err="1"/>
              <a:t>ISUfutureDVM</a:t>
            </a:r>
            <a:r>
              <a:rPr lang="en-US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err="1"/>
              <a:t>ISUfutureDVM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@</a:t>
            </a:r>
            <a:r>
              <a:rPr lang="en-US" dirty="0" err="1"/>
              <a:t>ISUfCVM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sz="7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 Iowa State University College of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Veterinary Medicine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0" y="1490329"/>
            <a:ext cx="561514" cy="523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BD94F8-9689-EC42-9832-1A820F42BB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9849" y="3066157"/>
            <a:ext cx="561514" cy="527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40B1F-AF45-B944-802B-523F227501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47" t="16374" r="8191" b="18377"/>
          <a:stretch/>
        </p:blipFill>
        <p:spPr>
          <a:xfrm>
            <a:off x="1999849" y="3854521"/>
            <a:ext cx="658851" cy="5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0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DE79CA3-DB33-604A-9EDB-CE7C6B20AA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DGERBER@IASTATE.EDU</a:t>
            </a:r>
          </a:p>
          <a:p>
            <a:r>
              <a:rPr lang="en-US" dirty="0"/>
              <a:t>KKUEHL@IASTATE.EDU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D9A544-AE3D-C048-86F7-0EC0FA7C6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31113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E191B96-D9C3-8F40-BA5B-6264E9763E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5876787"/>
              </p:ext>
            </p:extLst>
          </p:nvPr>
        </p:nvGraphicFramePr>
        <p:xfrm>
          <a:off x="1049867" y="965200"/>
          <a:ext cx="7708862" cy="5715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58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F31004-AA96-104F-9F3F-3C5C9B185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518"/>
          <a:stretch/>
        </p:blipFill>
        <p:spPr>
          <a:xfrm>
            <a:off x="1082044" y="1100069"/>
            <a:ext cx="4380613" cy="590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432B93-120A-4440-AB4D-FF419B018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45967-B900-1548-B609-57361C41F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574" y="1793454"/>
            <a:ext cx="1622383" cy="1677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F80B0F-1A38-3A41-978B-021BE84F8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587" y="3573366"/>
            <a:ext cx="10246356" cy="25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3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568061-B731-6C47-8D9F-FEB71ABA2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518"/>
          <a:stretch/>
        </p:blipFill>
        <p:spPr>
          <a:xfrm>
            <a:off x="1082044" y="1100069"/>
            <a:ext cx="4380613" cy="590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F26D9-F458-C14B-9622-D244AE25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Resources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28855C-E6D6-7C44-88D4-7ED30C5B7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3299" y="1847851"/>
            <a:ext cx="8919633" cy="4351338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Pre-Vet Checklist </a:t>
            </a:r>
            <a:endParaRPr lang="en-US" dirty="0"/>
          </a:p>
          <a:p>
            <a:r>
              <a:rPr lang="en-US" dirty="0">
                <a:hlinkClick r:id="rId4"/>
              </a:rPr>
              <a:t>Application Checklist</a:t>
            </a:r>
            <a:endParaRPr lang="en-US" dirty="0"/>
          </a:p>
          <a:p>
            <a:r>
              <a:rPr lang="en-US" dirty="0">
                <a:hlinkClick r:id="rId5"/>
              </a:rPr>
              <a:t>VMCAS</a:t>
            </a:r>
            <a:endParaRPr lang="en-US" dirty="0"/>
          </a:p>
          <a:p>
            <a:r>
              <a:rPr lang="en-US" dirty="0">
                <a:hlinkClick r:id="rId6"/>
              </a:rPr>
              <a:t>Vetschoolbound.org</a:t>
            </a:r>
            <a:endParaRPr lang="en-US" dirty="0"/>
          </a:p>
          <a:p>
            <a:r>
              <a:rPr lang="en-US" dirty="0" err="1">
                <a:hlinkClick r:id="rId7"/>
              </a:rPr>
              <a:t>Applytovetschool.org</a:t>
            </a:r>
            <a:endParaRPr lang="en-US" dirty="0"/>
          </a:p>
          <a:p>
            <a:r>
              <a:rPr lang="en-US" dirty="0"/>
              <a:t>Kathy Kuehl, Coordinator of Admissions (</a:t>
            </a:r>
            <a:r>
              <a:rPr lang="en-US" dirty="0">
                <a:hlinkClick r:id="rId8"/>
              </a:rPr>
              <a:t>kkuehl@iastate.edu</a:t>
            </a:r>
            <a:r>
              <a:rPr lang="en-US" dirty="0"/>
              <a:t>)</a:t>
            </a:r>
          </a:p>
          <a:p>
            <a:r>
              <a:rPr lang="en-US" dirty="0"/>
              <a:t>Deanna Gerber, Recruitment Coordinator (</a:t>
            </a:r>
            <a:r>
              <a:rPr lang="en-US" dirty="0">
                <a:hlinkClick r:id="rId9"/>
              </a:rPr>
              <a:t>dgerber@iastate.edu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69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50598"/>
            <a:ext cx="12191999" cy="840479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75168" y="248262"/>
            <a:ext cx="8540333" cy="1091339"/>
          </a:xfr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381000" dist="50800" dir="5400000" sx="18000" sy="18000" algn="ctr" rotWithShape="0">
                    <a:srgbClr val="000000">
                      <a:alpha val="70000"/>
                    </a:srgbClr>
                  </a:outerShdw>
                </a:effectLst>
              </a:rPr>
              <a:t>Flexible Degree</a:t>
            </a:r>
            <a:br>
              <a:rPr lang="en-US" dirty="0">
                <a:solidFill>
                  <a:schemeClr val="bg1"/>
                </a:solidFill>
                <a:effectLst>
                  <a:outerShdw blurRad="381000" dist="50800" dir="5400000" sx="18000" sy="18000" algn="ctr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0" dist="50800" dir="5400000" sx="18000" sy="18000" algn="ctr" rotWithShape="0">
                    <a:srgbClr val="000000">
                      <a:alpha val="70000"/>
                    </a:srgbClr>
                  </a:outerShdw>
                </a:effectLst>
              </a:rPr>
              <a:t>Limitless Opportunities!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30534" y="1559462"/>
            <a:ext cx="8229600" cy="5029200"/>
          </a:xfrm>
        </p:spPr>
        <p:txBody>
          <a:bodyPr>
            <a:noAutofit/>
          </a:bodyPr>
          <a:lstStyle/>
          <a:p>
            <a:pPr>
              <a:spcAft>
                <a:spcPts val="200"/>
              </a:spcAft>
              <a:buClr>
                <a:srgbClr val="F1AA48"/>
              </a:buClr>
            </a:pPr>
            <a:r>
              <a:rPr lang="en-US" sz="2000" dirty="0">
                <a:solidFill>
                  <a:schemeClr val="bg1"/>
                </a:solidFill>
              </a:rPr>
              <a:t>Private Practice</a:t>
            </a:r>
          </a:p>
          <a:p>
            <a:pPr>
              <a:spcAft>
                <a:spcPts val="200"/>
              </a:spcAft>
              <a:buClr>
                <a:srgbClr val="F1AA48"/>
              </a:buClr>
            </a:pPr>
            <a:r>
              <a:rPr lang="en-US" sz="2000" dirty="0">
                <a:solidFill>
                  <a:schemeClr val="bg1"/>
                </a:solidFill>
              </a:rPr>
              <a:t>Corporate Veterinary Medicine</a:t>
            </a:r>
          </a:p>
          <a:p>
            <a:pPr>
              <a:spcAft>
                <a:spcPts val="200"/>
              </a:spcAft>
              <a:buClr>
                <a:srgbClr val="F1AA48"/>
              </a:buClr>
            </a:pPr>
            <a:r>
              <a:rPr lang="en-US" sz="2000" dirty="0">
                <a:solidFill>
                  <a:schemeClr val="bg1"/>
                </a:solidFill>
              </a:rPr>
              <a:t>Federal Government</a:t>
            </a:r>
          </a:p>
          <a:p>
            <a:pPr>
              <a:spcAft>
                <a:spcPts val="200"/>
              </a:spcAft>
              <a:buClr>
                <a:srgbClr val="F1AA48"/>
              </a:buClr>
            </a:pPr>
            <a:r>
              <a:rPr lang="en-US" sz="2000" dirty="0">
                <a:solidFill>
                  <a:schemeClr val="bg1"/>
                </a:solidFill>
              </a:rPr>
              <a:t>U.S. Army Corps and U. S. Air Force</a:t>
            </a:r>
          </a:p>
          <a:p>
            <a:pPr>
              <a:spcAft>
                <a:spcPts val="200"/>
              </a:spcAft>
              <a:buClr>
                <a:srgbClr val="F1AA48"/>
              </a:buClr>
            </a:pPr>
            <a:r>
              <a:rPr lang="en-US" sz="2000" dirty="0">
                <a:solidFill>
                  <a:schemeClr val="bg1"/>
                </a:solidFill>
              </a:rPr>
              <a:t>Research</a:t>
            </a:r>
          </a:p>
          <a:p>
            <a:pPr>
              <a:spcAft>
                <a:spcPts val="200"/>
              </a:spcAft>
              <a:buClr>
                <a:srgbClr val="F1AA48"/>
              </a:buClr>
            </a:pPr>
            <a:r>
              <a:rPr lang="en-US" sz="2000" dirty="0">
                <a:solidFill>
                  <a:schemeClr val="bg1"/>
                </a:solidFill>
              </a:rPr>
              <a:t>Teaching</a:t>
            </a:r>
          </a:p>
          <a:p>
            <a:pPr>
              <a:spcAft>
                <a:spcPts val="200"/>
              </a:spcAft>
              <a:buClr>
                <a:srgbClr val="F1AA48"/>
              </a:buClr>
            </a:pPr>
            <a:r>
              <a:rPr lang="en-US" sz="2000" dirty="0">
                <a:solidFill>
                  <a:schemeClr val="bg1"/>
                </a:solidFill>
              </a:rPr>
              <a:t>Public Health</a:t>
            </a:r>
          </a:p>
          <a:p>
            <a:pPr>
              <a:spcAft>
                <a:spcPts val="200"/>
              </a:spcAft>
              <a:buClr>
                <a:srgbClr val="F1AA48"/>
              </a:buClr>
            </a:pPr>
            <a:r>
              <a:rPr lang="en-US" sz="2000" dirty="0">
                <a:solidFill>
                  <a:schemeClr val="bg1"/>
                </a:solidFill>
              </a:rPr>
              <a:t>Food Supply Veterinary Medicine</a:t>
            </a:r>
          </a:p>
          <a:p>
            <a:pPr>
              <a:spcAft>
                <a:spcPts val="200"/>
              </a:spcAft>
              <a:buClr>
                <a:srgbClr val="F1AA48"/>
              </a:buClr>
            </a:pPr>
            <a:r>
              <a:rPr lang="en-US" sz="2000" dirty="0">
                <a:solidFill>
                  <a:schemeClr val="bg1"/>
                </a:solidFill>
              </a:rPr>
              <a:t>Global Veterinary Medicine</a:t>
            </a:r>
          </a:p>
          <a:p>
            <a:pPr>
              <a:spcAft>
                <a:spcPts val="200"/>
              </a:spcAft>
              <a:buClr>
                <a:srgbClr val="F1AA48"/>
              </a:buClr>
            </a:pPr>
            <a:r>
              <a:rPr lang="en-US" sz="2000" dirty="0">
                <a:solidFill>
                  <a:schemeClr val="bg1"/>
                </a:solidFill>
              </a:rPr>
              <a:t>Public Policy</a:t>
            </a:r>
          </a:p>
          <a:p>
            <a:pPr>
              <a:spcAft>
                <a:spcPts val="200"/>
              </a:spcAft>
              <a:buClr>
                <a:srgbClr val="F1AA48"/>
              </a:buClr>
            </a:pPr>
            <a:r>
              <a:rPr lang="en-US" sz="2000" dirty="0">
                <a:solidFill>
                  <a:schemeClr val="bg1"/>
                </a:solidFill>
              </a:rPr>
              <a:t>Shelter Medicine</a:t>
            </a:r>
          </a:p>
        </p:txBody>
      </p:sp>
      <p:pic>
        <p:nvPicPr>
          <p:cNvPr id="8" name="Picture 7" descr="VetHorse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2574" y="3806716"/>
            <a:ext cx="1978772" cy="2781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637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985-3E55-4241-8A97-F469B3CF5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79564"/>
            <a:ext cx="10515600" cy="1703014"/>
          </a:xfrm>
        </p:spPr>
        <p:txBody>
          <a:bodyPr>
            <a:normAutofit/>
          </a:bodyPr>
          <a:lstStyle/>
          <a:p>
            <a:r>
              <a:rPr lang="en-US" dirty="0"/>
              <a:t>Ames, 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5188F-E4F9-7A46-8AB1-C3E1A3DF5F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826" y="1782577"/>
            <a:ext cx="2980174" cy="2299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4AA23C-458D-ED49-A9D2-06DE4E050E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271" y="4082024"/>
            <a:ext cx="3257729" cy="2130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FC7AB-56CC-2144-A1FB-B355E6931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0967" y="3991412"/>
            <a:ext cx="7573304" cy="286658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3DE1D-9EAC-C748-8B31-45308EF6D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0967" y="1896315"/>
            <a:ext cx="10515600" cy="24233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Safe, small town feel with a lot to 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40 minutes from Des Moines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Highest concentration of veterinarians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Neighbors to USDA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Named “Best College Town” by 24/7Wall 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05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A2983C-64A1-1045-8833-B4D32D92A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518"/>
          <a:stretch/>
        </p:blipFill>
        <p:spPr>
          <a:xfrm>
            <a:off x="1082044" y="1100069"/>
            <a:ext cx="4380613" cy="590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536B77-3D10-B14F-80E9-D3D54425F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Small Animal Hospital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2D8C4C-AF23-9342-9E02-CF18157B1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3300" y="1847851"/>
            <a:ext cx="3624118" cy="4351338"/>
          </a:xfrm>
        </p:spPr>
        <p:txBody>
          <a:bodyPr/>
          <a:lstStyle/>
          <a:p>
            <a:r>
              <a:rPr lang="en-US" altLang="en-US" dirty="0"/>
              <a:t>Primary Care</a:t>
            </a:r>
          </a:p>
          <a:p>
            <a:r>
              <a:rPr lang="en-US" altLang="en-US" dirty="0"/>
              <a:t>Internal Medicine</a:t>
            </a:r>
          </a:p>
          <a:p>
            <a:r>
              <a:rPr lang="en-US" altLang="en-US" dirty="0"/>
              <a:t>General Surgery</a:t>
            </a:r>
          </a:p>
          <a:p>
            <a:r>
              <a:rPr lang="en-US" altLang="en-US" dirty="0"/>
              <a:t>Oncology</a:t>
            </a:r>
          </a:p>
          <a:p>
            <a:r>
              <a:rPr lang="en-US" altLang="en-US" dirty="0"/>
              <a:t>Dermatology</a:t>
            </a:r>
          </a:p>
          <a:p>
            <a:r>
              <a:rPr lang="en-US" altLang="en-US" dirty="0"/>
              <a:t>Reproduction</a:t>
            </a:r>
          </a:p>
          <a:p>
            <a:r>
              <a:rPr lang="en-US" altLang="en-US" dirty="0"/>
              <a:t>Ophthalmology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A7D3F-72D4-5546-B0B1-40DC8D7FA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6936" y="1847851"/>
            <a:ext cx="3588327" cy="4351338"/>
          </a:xfrm>
        </p:spPr>
        <p:txBody>
          <a:bodyPr/>
          <a:lstStyle/>
          <a:p>
            <a:r>
              <a:rPr lang="en-US" altLang="en-US" dirty="0"/>
              <a:t>Rehabilitation</a:t>
            </a:r>
          </a:p>
          <a:p>
            <a:r>
              <a:rPr lang="en-US" altLang="en-US" dirty="0"/>
              <a:t>Orthopedics</a:t>
            </a:r>
          </a:p>
          <a:p>
            <a:r>
              <a:rPr lang="en-US" altLang="en-US" dirty="0"/>
              <a:t>Cardiology</a:t>
            </a:r>
          </a:p>
          <a:p>
            <a:r>
              <a:rPr lang="en-US" altLang="en-US" dirty="0"/>
              <a:t>Radiology</a:t>
            </a:r>
          </a:p>
          <a:p>
            <a:r>
              <a:rPr lang="en-US" altLang="en-US" dirty="0"/>
              <a:t>Anesthesiology</a:t>
            </a:r>
          </a:p>
          <a:p>
            <a:r>
              <a:rPr lang="en-US" altLang="en-US" dirty="0"/>
              <a:t>Intensive Care</a:t>
            </a:r>
          </a:p>
          <a:p>
            <a:endParaRPr lang="en-US" altLang="en-US" dirty="0"/>
          </a:p>
          <a:p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DF848145-DEDF-1049-8388-209369877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584515" y="0"/>
            <a:ext cx="3607485" cy="540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89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9980D9-4BBE-0E4C-A31F-1C62CC7EA2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518"/>
          <a:stretch/>
        </p:blipFill>
        <p:spPr>
          <a:xfrm>
            <a:off x="1082044" y="1100069"/>
            <a:ext cx="4380613" cy="5906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370E0-61D7-B640-8B71-1DEDE6A1F8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/>
              <a:t>Food Animal Medicine</a:t>
            </a:r>
          </a:p>
          <a:p>
            <a:r>
              <a:rPr lang="en-US" altLang="en-US" dirty="0"/>
              <a:t>Food Animal Surgery</a:t>
            </a:r>
          </a:p>
          <a:p>
            <a:r>
              <a:rPr lang="en-US" altLang="en-US" dirty="0"/>
              <a:t>Equine Medicine</a:t>
            </a:r>
          </a:p>
          <a:p>
            <a:r>
              <a:rPr lang="en-US" altLang="en-US" dirty="0"/>
              <a:t>Equine Surgery</a:t>
            </a:r>
          </a:p>
          <a:p>
            <a:r>
              <a:rPr lang="en-US" altLang="en-US" dirty="0"/>
              <a:t>Reproduction</a:t>
            </a:r>
          </a:p>
          <a:p>
            <a:r>
              <a:rPr lang="en-US" altLang="en-US" dirty="0"/>
              <a:t>Embryo Transfer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CB7876-07DD-0544-A745-3718361F30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/>
              <a:t>Off-Site Services: </a:t>
            </a:r>
          </a:p>
          <a:p>
            <a:pPr lvl="1"/>
            <a:r>
              <a:rPr lang="en-US" altLang="en-US" dirty="0"/>
              <a:t>Veterinary Field Services</a:t>
            </a:r>
          </a:p>
          <a:p>
            <a:pPr lvl="1"/>
            <a:r>
              <a:rPr lang="en-US" altLang="en-US" dirty="0"/>
              <a:t>Swine Medicine Education Center</a:t>
            </a:r>
          </a:p>
          <a:p>
            <a:pPr lvl="1"/>
            <a:r>
              <a:rPr lang="en-US" altLang="en-US" dirty="0"/>
              <a:t>Great Plains Veterinary Education Center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ABA58-952C-5746-AF10-DED2E30BD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518"/>
          <a:stretch/>
        </p:blipFill>
        <p:spPr>
          <a:xfrm>
            <a:off x="1082044" y="1100069"/>
            <a:ext cx="4442455" cy="590620"/>
          </a:xfrm>
          <a:prstGeom prst="rect">
            <a:avLst/>
          </a:prstGeom>
        </p:spPr>
      </p:pic>
      <p:pic>
        <p:nvPicPr>
          <p:cNvPr id="6" name="Picture 9" descr="3students-alpacas.jpg">
            <a:extLst>
              <a:ext uri="{FF2B5EF4-FFF2-40B4-BE49-F238E27FC236}">
                <a16:creationId xmlns:a16="http://schemas.microsoft.com/office/drawing/2014/main" id="{CA05EB1B-3CD7-9047-A8A1-02B3B66BF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076" y="3231977"/>
            <a:ext cx="2728913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67C260-7C1C-1949-A064-0B25F31248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" r="18058"/>
          <a:stretch/>
        </p:blipFill>
        <p:spPr bwMode="auto">
          <a:xfrm>
            <a:off x="8266581" y="4439270"/>
            <a:ext cx="4173069" cy="259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nother Travis Photo-sheep.jpg">
            <a:extLst>
              <a:ext uri="{FF2B5EF4-FFF2-40B4-BE49-F238E27FC236}">
                <a16:creationId xmlns:a16="http://schemas.microsoft.com/office/drawing/2014/main" id="{D0594985-8477-C842-88ED-C149FD0797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79"/>
          <a:stretch/>
        </p:blipFill>
        <p:spPr>
          <a:xfrm>
            <a:off x="6029793" y="4328630"/>
            <a:ext cx="3070225" cy="2414588"/>
          </a:xfrm>
          <a:prstGeom prst="rect">
            <a:avLst/>
          </a:prstGeom>
          <a:ln w="2857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9905D-5460-8046-BB7A-950627D40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Large Animal Hospital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072BCF-D1E7-6A40-94AD-E36F770D6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518"/>
          <a:stretch/>
        </p:blipFill>
        <p:spPr>
          <a:xfrm>
            <a:off x="1082044" y="1100069"/>
            <a:ext cx="4380613" cy="590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852782-CC0D-7048-9885-48D8AF70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ISU CVM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4E9EF-5E18-5941-8700-98C24B4A5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3300" y="1690688"/>
            <a:ext cx="5156200" cy="4862511"/>
          </a:xfrm>
        </p:spPr>
        <p:txBody>
          <a:bodyPr>
            <a:normAutofit fontScale="92500" lnSpcReduction="10000"/>
          </a:bodyPr>
          <a:lstStyle/>
          <a:p>
            <a:pPr marL="800100" lvl="1" indent="-342900">
              <a:spcAft>
                <a:spcPts val="1200"/>
              </a:spcAft>
              <a:buClr>
                <a:srgbClr val="CE1126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Infectious (bacterial, viral, parasitic) diseases of livestock, poultry and people</a:t>
            </a:r>
          </a:p>
          <a:p>
            <a:pPr marL="800100" lvl="1" indent="-342900">
              <a:spcAft>
                <a:spcPts val="1200"/>
              </a:spcAft>
              <a:buClr>
                <a:srgbClr val="CE1126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Food safety</a:t>
            </a:r>
          </a:p>
          <a:p>
            <a:pPr marL="800100" lvl="1" indent="-342900">
              <a:spcAft>
                <a:spcPts val="1200"/>
              </a:spcAft>
              <a:buClr>
                <a:srgbClr val="CE1126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Cancer and enteric diseases of pets</a:t>
            </a:r>
          </a:p>
          <a:p>
            <a:pPr marL="800100" lvl="1" indent="-342900">
              <a:spcAft>
                <a:spcPts val="1200"/>
              </a:spcAft>
              <a:buClr>
                <a:srgbClr val="CE1126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Antimicrobial resistance</a:t>
            </a:r>
          </a:p>
          <a:p>
            <a:pPr marL="800100" lvl="1" indent="-342900">
              <a:spcAft>
                <a:spcPts val="1200"/>
              </a:spcAft>
              <a:buClr>
                <a:srgbClr val="CE1126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Welfare and behavior</a:t>
            </a:r>
          </a:p>
          <a:p>
            <a:pPr marL="800100" lvl="1" indent="-342900">
              <a:spcAft>
                <a:spcPts val="1200"/>
              </a:spcAft>
              <a:buClr>
                <a:srgbClr val="CE1126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Neuroscience</a:t>
            </a:r>
          </a:p>
          <a:p>
            <a:pPr marL="800100" lvl="1" indent="-342900">
              <a:spcAft>
                <a:spcPts val="1200"/>
              </a:spcAft>
              <a:buClr>
                <a:srgbClr val="CE1126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One Health</a:t>
            </a:r>
          </a:p>
          <a:p>
            <a:pPr marL="800100" lvl="1" indent="-342900">
              <a:spcAft>
                <a:spcPts val="1200"/>
              </a:spcAft>
              <a:buClr>
                <a:srgbClr val="CE1126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and several others…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E33579-DC08-B042-AC6E-CE6277C8AC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6560" y="1690688"/>
            <a:ext cx="3125440" cy="2079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18D9CF-C9C6-7445-AAD0-E0FDDA621A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75" t="2500"/>
          <a:stretch/>
        </p:blipFill>
        <p:spPr>
          <a:xfrm>
            <a:off x="5462657" y="3637048"/>
            <a:ext cx="4266760" cy="257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3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792BE8-C5F9-0945-9F31-573EB92060E7}"/>
              </a:ext>
            </a:extLst>
          </p:cNvPr>
          <p:cNvSpPr txBox="1"/>
          <p:nvPr/>
        </p:nvSpPr>
        <p:spPr>
          <a:xfrm>
            <a:off x="1230836" y="931814"/>
            <a:ext cx="6774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1BE48"/>
                </a:solidFill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008EA9-7C7E-C245-BD13-B5177D39311D}"/>
              </a:ext>
            </a:extLst>
          </p:cNvPr>
          <p:cNvSpPr txBox="1"/>
          <p:nvPr/>
        </p:nvSpPr>
        <p:spPr>
          <a:xfrm>
            <a:off x="1846658" y="1745181"/>
            <a:ext cx="908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1BE48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53A06C-3566-544A-9CA6-33580902267C}"/>
              </a:ext>
            </a:extLst>
          </p:cNvPr>
          <p:cNvSpPr txBox="1"/>
          <p:nvPr/>
        </p:nvSpPr>
        <p:spPr>
          <a:xfrm>
            <a:off x="1794977" y="3631868"/>
            <a:ext cx="7900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1BE48"/>
                </a:solidFill>
                <a:latin typeface="Arial" charset="0"/>
                <a:ea typeface="Arial" charset="0"/>
                <a:cs typeface="Arial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ACBFA9-F3B3-D144-A9A6-204CA073FEBD}"/>
              </a:ext>
            </a:extLst>
          </p:cNvPr>
          <p:cNvSpPr txBox="1"/>
          <p:nvPr/>
        </p:nvSpPr>
        <p:spPr>
          <a:xfrm>
            <a:off x="1230836" y="2874175"/>
            <a:ext cx="19945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1BE48"/>
                </a:solidFill>
                <a:latin typeface="Arial" charset="0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B9C0CE-C020-A94C-A6C7-9DFC8738B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Curriculum at a Glance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85F0A-AE88-564A-814B-4A6F98F43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6658" y="1089994"/>
            <a:ext cx="10515600" cy="501491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250000"/>
              </a:lnSpc>
              <a:buClr>
                <a:schemeClr val="accent1">
                  <a:lumMod val="40000"/>
                  <a:lumOff val="60000"/>
                </a:schemeClr>
              </a:buClr>
              <a:buSzPct val="100000"/>
              <a:buNone/>
            </a:pPr>
            <a:r>
              <a:rPr lang="en-US" sz="3400" b="1" dirty="0">
                <a:solidFill>
                  <a:srgbClr val="C00000"/>
                </a:solidFill>
              </a:rPr>
              <a:t>FIRST YEAR </a:t>
            </a:r>
            <a:r>
              <a:rPr lang="en-US" sz="3400" b="1" dirty="0"/>
              <a:t>– Normal anatomy &amp; physiology</a:t>
            </a:r>
          </a:p>
          <a:p>
            <a:pPr marL="0" indent="0">
              <a:lnSpc>
                <a:spcPct val="250000"/>
              </a:lnSpc>
              <a:buClr>
                <a:schemeClr val="accent1">
                  <a:lumMod val="40000"/>
                  <a:lumOff val="60000"/>
                </a:schemeClr>
              </a:buClr>
              <a:buSzPct val="100000"/>
              <a:buNone/>
            </a:pPr>
            <a:r>
              <a:rPr lang="en-US" sz="3400" b="1" dirty="0">
                <a:solidFill>
                  <a:srgbClr val="C00000"/>
                </a:solidFill>
              </a:rPr>
              <a:t>       SECOND YEAR </a:t>
            </a:r>
            <a:r>
              <a:rPr lang="en-US" sz="3400" b="1" dirty="0"/>
              <a:t>– Abnormal anatomy &amp; physiology</a:t>
            </a:r>
          </a:p>
          <a:p>
            <a:pPr marL="0" indent="0">
              <a:lnSpc>
                <a:spcPct val="250000"/>
              </a:lnSpc>
              <a:buClr>
                <a:schemeClr val="accent1">
                  <a:lumMod val="40000"/>
                  <a:lumOff val="60000"/>
                </a:schemeClr>
              </a:buClr>
              <a:buSzPct val="100000"/>
              <a:buNone/>
            </a:pPr>
            <a:r>
              <a:rPr lang="en-US" sz="3400" b="1" dirty="0">
                <a:solidFill>
                  <a:srgbClr val="C00000"/>
                </a:solidFill>
              </a:rPr>
              <a:t>THIRD YEAR </a:t>
            </a:r>
            <a:r>
              <a:rPr lang="en-US" sz="3400" b="1" dirty="0"/>
              <a:t>– Transition to clinics</a:t>
            </a:r>
          </a:p>
          <a:p>
            <a:pPr marL="0" indent="0">
              <a:lnSpc>
                <a:spcPct val="250000"/>
              </a:lnSpc>
              <a:buClr>
                <a:schemeClr val="accent1">
                  <a:lumMod val="40000"/>
                  <a:lumOff val="60000"/>
                </a:schemeClr>
              </a:buClr>
              <a:buSzPct val="100000"/>
              <a:buNone/>
            </a:pPr>
            <a:r>
              <a:rPr lang="en-US" sz="3400" b="1" dirty="0">
                <a:solidFill>
                  <a:srgbClr val="C00000"/>
                </a:solidFill>
              </a:rPr>
              <a:t>       FOURTH YEAR </a:t>
            </a:r>
            <a:r>
              <a:rPr lang="en-US" sz="3400" b="1" dirty="0"/>
              <a:t>– Clinical rotations </a:t>
            </a:r>
            <a:endParaRPr lang="en-US" sz="3400" dirty="0"/>
          </a:p>
          <a:p>
            <a:pPr marL="0" indent="0">
              <a:lnSpc>
                <a:spcPct val="250000"/>
              </a:lnSpc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99F658-8EE2-3143-AC82-7C23A6A06E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5511" y="4264081"/>
            <a:ext cx="2913133" cy="194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1914-4EC8-4F48-8F8E-45CFEF9CB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Hands-On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D9595-9C16-8D49-8C77-91DA43998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7777"/>
            <a:ext cx="10515600" cy="4351338"/>
          </a:xfrm>
        </p:spPr>
        <p:txBody>
          <a:bodyPr/>
          <a:lstStyle/>
          <a:p>
            <a:r>
              <a:rPr lang="en-US" dirty="0"/>
              <a:t>Dystocia simulator</a:t>
            </a:r>
          </a:p>
          <a:p>
            <a:r>
              <a:rPr lang="en-US" dirty="0"/>
              <a:t>Suture placement/patterns</a:t>
            </a:r>
          </a:p>
          <a:p>
            <a:r>
              <a:rPr lang="en-US" dirty="0"/>
              <a:t>Equine colic model</a:t>
            </a:r>
          </a:p>
          <a:p>
            <a:r>
              <a:rPr lang="en-US" dirty="0"/>
              <a:t>Anesthesia simulator</a:t>
            </a:r>
          </a:p>
          <a:p>
            <a:r>
              <a:rPr lang="en-US" dirty="0"/>
              <a:t>Equine, canine, and alpaca venipuncture model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CF004-D781-5A4C-B506-8FD14A2E1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125" y="4270331"/>
            <a:ext cx="4241540" cy="2829296"/>
          </a:xfrm>
          <a:prstGeom prst="rect">
            <a:avLst/>
          </a:prstGeom>
        </p:spPr>
      </p:pic>
      <p:pic>
        <p:nvPicPr>
          <p:cNvPr id="5" name="20161110_CSL_Gannon_VetMed178.jpg">
            <a:extLst>
              <a:ext uri="{FF2B5EF4-FFF2-40B4-BE49-F238E27FC236}">
                <a16:creationId xmlns:a16="http://schemas.microsoft.com/office/drawing/2014/main" id="{747DD7E6-A8BF-2744-80FF-113EB2C5EC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3"/>
          <a:stretch/>
        </p:blipFill>
        <p:spPr>
          <a:xfrm>
            <a:off x="585814" y="4057774"/>
            <a:ext cx="4003120" cy="2423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G_5088.jpg">
            <a:extLst>
              <a:ext uri="{FF2B5EF4-FFF2-40B4-BE49-F238E27FC236}">
                <a16:creationId xmlns:a16="http://schemas.microsoft.com/office/drawing/2014/main" id="{26DF94EC-CEE5-5245-895C-9BEB495228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9914" y="4057774"/>
            <a:ext cx="4733172" cy="28576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135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F2D921-B38D-9D46-A5E6-9366C7765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0" y="26459"/>
            <a:ext cx="7493000" cy="1325563"/>
          </a:xfrm>
        </p:spPr>
        <p:txBody>
          <a:bodyPr/>
          <a:lstStyle/>
          <a:p>
            <a:pPr algn="r"/>
            <a:r>
              <a:rPr lang="en-US" dirty="0"/>
              <a:t>Available Positions - 160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A677A-2EFB-1445-95FE-2379FD1BE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350" y="152399"/>
            <a:ext cx="4453466" cy="4419599"/>
          </a:xfrm>
        </p:spPr>
        <p:txBody>
          <a:bodyPr>
            <a:normAutofit/>
          </a:bodyPr>
          <a:lstStyle/>
          <a:p>
            <a:pPr marL="228600" indent="-222250">
              <a:spcBef>
                <a:spcPts val="0"/>
              </a:spcBef>
              <a:spcAft>
                <a:spcPts val="1400"/>
              </a:spcAft>
              <a:buSzPct val="100000"/>
            </a:pPr>
            <a:r>
              <a:rPr lang="en-US" sz="2400" b="1" dirty="0">
                <a:solidFill>
                  <a:schemeClr val="tx1"/>
                </a:solidFill>
              </a:rPr>
              <a:t>Iowa residents – ~</a:t>
            </a:r>
            <a:r>
              <a:rPr lang="en-US" sz="2400" b="1" dirty="0"/>
              <a:t>60</a:t>
            </a:r>
            <a:endParaRPr lang="en-US" sz="2400" dirty="0">
              <a:solidFill>
                <a:schemeClr val="tx1"/>
              </a:solidFill>
            </a:endParaRPr>
          </a:p>
          <a:p>
            <a:pPr marL="228600" indent="-22225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SzPct val="100000"/>
            </a:pPr>
            <a:r>
              <a:rPr lang="en-US" sz="2400" b="1" dirty="0">
                <a:solidFill>
                  <a:schemeClr val="tx1"/>
                </a:solidFill>
              </a:rPr>
              <a:t>Contract positions - 30</a:t>
            </a:r>
            <a:endParaRPr lang="en-US" sz="2400" dirty="0">
              <a:solidFill>
                <a:schemeClr val="tx1"/>
              </a:solidFill>
            </a:endParaRPr>
          </a:p>
          <a:p>
            <a:pPr marL="685800" lvl="3" indent="-222250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Clr>
                <a:srgbClr val="CE1126"/>
              </a:buClr>
            </a:pPr>
            <a:r>
              <a:rPr lang="en-US" sz="2400" dirty="0">
                <a:solidFill>
                  <a:schemeClr val="tx1"/>
                </a:solidFill>
              </a:rPr>
              <a:t>4 North Dakota residents</a:t>
            </a:r>
          </a:p>
          <a:p>
            <a:pPr marL="685800" lvl="3" indent="-222250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Clr>
                <a:srgbClr val="CE1126"/>
              </a:buClr>
            </a:pPr>
            <a:r>
              <a:rPr lang="en-US" sz="2400" dirty="0">
                <a:solidFill>
                  <a:schemeClr val="tx1"/>
                </a:solidFill>
              </a:rPr>
              <a:t>26 Nebraska residents</a:t>
            </a:r>
          </a:p>
          <a:p>
            <a:pPr marL="228600" indent="-222250">
              <a:spcBef>
                <a:spcPts val="0"/>
              </a:spcBef>
              <a:spcAft>
                <a:spcPts val="1400"/>
              </a:spcAft>
              <a:buSzPct val="100000"/>
            </a:pPr>
            <a:r>
              <a:rPr lang="en-US" sz="2400" b="1" dirty="0">
                <a:solidFill>
                  <a:schemeClr val="tx1"/>
                </a:solidFill>
              </a:rPr>
              <a:t>Non-resident/Non-contract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applicants – ~70</a:t>
            </a:r>
          </a:p>
          <a:p>
            <a:pPr marL="228600" indent="-222250">
              <a:spcBef>
                <a:spcPts val="0"/>
              </a:spcBef>
              <a:spcAft>
                <a:spcPts val="1400"/>
              </a:spcAft>
              <a:buSzPct val="100000"/>
            </a:pPr>
            <a:r>
              <a:rPr lang="en-US" sz="2400" b="1" dirty="0">
                <a:solidFill>
                  <a:schemeClr val="tx1"/>
                </a:solidFill>
              </a:rPr>
              <a:t>All applicants ranked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within their applicant pool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F37FAF-F81E-AD41-8DF2-77494FE96B12}"/>
              </a:ext>
            </a:extLst>
          </p:cNvPr>
          <p:cNvSpPr txBox="1"/>
          <p:nvPr/>
        </p:nvSpPr>
        <p:spPr>
          <a:xfrm>
            <a:off x="8444153" y="1692721"/>
            <a:ext cx="1314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 of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4ADB7-1DE7-0A4C-84F3-C5E199DEFB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47844" y="2000498"/>
            <a:ext cx="7289116" cy="420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2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07BB012C-F780-014E-9C9F-2BB39CD0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57950" cy="68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SU Palette">
  <a:themeElements>
    <a:clrScheme name="ISU Updated Theme">
      <a:dk1>
        <a:srgbClr val="000000"/>
      </a:dk1>
      <a:lt1>
        <a:srgbClr val="FFFFFF"/>
      </a:lt1>
      <a:dk2>
        <a:srgbClr val="514727"/>
      </a:dk2>
      <a:lt2>
        <a:srgbClr val="CAC7A7"/>
      </a:lt2>
      <a:accent1>
        <a:srgbClr val="CC0000"/>
      </a:accent1>
      <a:accent2>
        <a:srgbClr val="FFBD47"/>
      </a:accent2>
      <a:accent3>
        <a:srgbClr val="B0AA7E"/>
      </a:accent3>
      <a:accent4>
        <a:srgbClr val="7999AC"/>
      </a:accent4>
      <a:accent5>
        <a:srgbClr val="ACA39A"/>
      </a:accent5>
      <a:accent6>
        <a:srgbClr val="A2A569"/>
      </a:accent6>
      <a:hlink>
        <a:srgbClr val="7C2428"/>
      </a:hlink>
      <a:folHlink>
        <a:srgbClr val="003C4C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9_2935 CVM Recruitment PPT Template" id="{2624F6E9-3C2A-B644-91F1-524D2B0A2114}" vid="{5A45C7C0-1055-6149-8B2F-A6AAD408F3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3182</TotalTime>
  <Words>565</Words>
  <Application>Microsoft Office PowerPoint</Application>
  <PresentationFormat>Widescreen</PresentationFormat>
  <Paragraphs>158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ISU Palette</vt:lpstr>
      <vt:lpstr>PowerPoint Presentation</vt:lpstr>
      <vt:lpstr>Ames, IA</vt:lpstr>
      <vt:lpstr>Small Animal Hospital</vt:lpstr>
      <vt:lpstr>Large Animal Hospital</vt:lpstr>
      <vt:lpstr>ISU CVM Research</vt:lpstr>
      <vt:lpstr>Our Curriculum at a Glance</vt:lpstr>
      <vt:lpstr>Early Hands-On Learning</vt:lpstr>
      <vt:lpstr>Available Positions - 160</vt:lpstr>
      <vt:lpstr>PowerPoint Presentation</vt:lpstr>
      <vt:lpstr>Anatomy of an Applicant Review</vt:lpstr>
      <vt:lpstr>Cost of Attendance</vt:lpstr>
      <vt:lpstr>Scholarships</vt:lpstr>
      <vt:lpstr>5 Tips for Pre-Vet Students</vt:lpstr>
      <vt:lpstr>Social Media</vt:lpstr>
      <vt:lpstr>Thank you! </vt:lpstr>
      <vt:lpstr>PowerPoint Presentation</vt:lpstr>
      <vt:lpstr>Did you know?</vt:lpstr>
      <vt:lpstr>Helpful Resources</vt:lpstr>
      <vt:lpstr>Flexible Degree Limitless Opportunities!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Deanna Gerber</dc:title>
  <dc:creator>Gerber, Deanna L [V MED]</dc:creator>
  <cp:lastModifiedBy>Judith Humphries</cp:lastModifiedBy>
  <cp:revision>42</cp:revision>
  <cp:lastPrinted>2019-10-16T23:51:40Z</cp:lastPrinted>
  <dcterms:created xsi:type="dcterms:W3CDTF">2019-09-16T20:20:31Z</dcterms:created>
  <dcterms:modified xsi:type="dcterms:W3CDTF">2022-02-25T00:08:43Z</dcterms:modified>
</cp:coreProperties>
</file>