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87" r:id="rId5"/>
    <p:sldId id="271" r:id="rId6"/>
    <p:sldId id="298" r:id="rId7"/>
    <p:sldId id="257" r:id="rId8"/>
    <p:sldId id="288" r:id="rId9"/>
    <p:sldId id="268" r:id="rId10"/>
    <p:sldId id="284" r:id="rId11"/>
    <p:sldId id="300" r:id="rId12"/>
    <p:sldId id="297" r:id="rId13"/>
    <p:sldId id="295" r:id="rId14"/>
    <p:sldId id="299" r:id="rId15"/>
    <p:sldId id="266" r:id="rId16"/>
    <p:sldId id="296" r:id="rId17"/>
    <p:sldId id="276" r:id="rId18"/>
    <p:sldId id="289" r:id="rId19"/>
    <p:sldId id="290" r:id="rId20"/>
    <p:sldId id="291" r:id="rId21"/>
    <p:sldId id="293" r:id="rId22"/>
    <p:sldId id="294" r:id="rId23"/>
    <p:sldId id="30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1A405D-8D08-8B85-DF04-FD9F419B9775}" v="1" dt="2023-09-07T17:43:51.732"/>
    <p1510:client id="{56230C10-233A-4F81-9D7A-2812D0D6D6DD}" v="1778" dt="2023-09-07T14:23:40.752"/>
    <p1510:client id="{B421A099-3743-484D-BD28-67FA4164E3FE}" v="35" dt="2023-08-11T14:37:24.118"/>
    <p1510:client id="{D12BD7E7-95FF-F77C-AD0D-BE513659DD88}" v="2" dt="2023-08-15T20:15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93" autoAdjust="0"/>
    <p:restoredTop sz="96291" autoAdjust="0"/>
  </p:normalViewPr>
  <p:slideViewPr>
    <p:cSldViewPr snapToGrid="0">
      <p:cViewPr varScale="1">
        <p:scale>
          <a:sx n="124" d="100"/>
          <a:sy n="124" d="100"/>
        </p:scale>
        <p:origin x="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A5824-CDB7-304C-985C-09A2ADA0A31A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E545B-CDD9-3D40-BEC2-2F88A9D2B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1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60284-EBD4-294B-AF8F-848DEC929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545B-CDD9-3D40-BEC2-2F88A9D2B1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545B-CDD9-3D40-BEC2-2F88A9D2B1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4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Beth’s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545B-CDD9-3D40-BEC2-2F88A9D2B1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E545B-CDD9-3D40-BEC2-2F88A9D2B1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3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3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0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4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2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408D-4E72-4E30-A261-A97808B399C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48F5-5D82-4D1A-86D5-76097A063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awrence.joinhandshake.com/event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ti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2363FB-C184-9A48-B3D9-AD7032BE8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56" y="301815"/>
            <a:ext cx="8304088" cy="126124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+mn-lt"/>
              </a:rPr>
              <a:t>Preparing for Careers in Health Care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0313A3C-9500-D444-8819-0DB0C4652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282" y="5185841"/>
            <a:ext cx="7867436" cy="1041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Stefan Debbert, Chemistry</a:t>
            </a:r>
          </a:p>
          <a:p>
            <a:r>
              <a:rPr lang="en-US" dirty="0"/>
              <a:t>stefan.debbert@lawrence.edu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B2B09-EECC-AB46-898F-F8FA10B71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18" y="2842988"/>
            <a:ext cx="2616200" cy="77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99ECF0-7ACB-0DB8-DF67-6516E6D79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1" y="1856669"/>
            <a:ext cx="4751829" cy="27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8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7893-A154-0145-ADC8-9F808B3D7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80883"/>
            <a:ext cx="7886700" cy="4773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Health and Society (HESO) minor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7B75E-A2BA-6C11-62F8-DAE05A66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6" y="1706092"/>
            <a:ext cx="8375007" cy="2784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AF15E7-7C5A-9F78-FC14-522DD6CA4BE3}"/>
              </a:ext>
            </a:extLst>
          </p:cNvPr>
          <p:cNvSpPr txBox="1"/>
          <p:nvPr/>
        </p:nvSpPr>
        <p:spPr>
          <a:xfrm>
            <a:off x="1756881" y="4751798"/>
            <a:ext cx="514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see website and your advisor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12206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7646-B3A1-D893-7A15-F89AA028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5" y="283084"/>
            <a:ext cx="4539251" cy="1325563"/>
          </a:xfrm>
        </p:spPr>
        <p:txBody>
          <a:bodyPr>
            <a:normAutofit/>
          </a:bodyPr>
          <a:lstStyle/>
          <a:p>
            <a:pPr algn="ctr" defTabSz="457200"/>
            <a:r>
              <a:rPr lang="en-US" sz="3200" b="1" dirty="0">
                <a:latin typeface="+mn-lt"/>
                <a:ea typeface="+mn-ea"/>
                <a:cs typeface="+mn-cs"/>
              </a:rPr>
              <a:t>New LU-MCW Pharmacy 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”3-3”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4566F-9B9F-813D-3BF7-332B4F663EB1}"/>
              </a:ext>
            </a:extLst>
          </p:cNvPr>
          <p:cNvSpPr txBox="1"/>
          <p:nvPr/>
        </p:nvSpPr>
        <p:spPr>
          <a:xfrm>
            <a:off x="751938" y="2280863"/>
            <a:ext cx="7886700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Three years at Lawrence, then three at the Medical College of Wisconsin (Milwaukee)</a:t>
            </a:r>
            <a:endParaRPr lang="en-US" sz="28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2800" dirty="0"/>
              <a:t>Earn both Bachelor’s of Arts (in biology or biochemistry) and Doctor of Pharmacy (Pharm.D.) degrees in only six years!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Sign up in </a:t>
            </a:r>
            <a:r>
              <a:rPr lang="en-US" sz="2800" b="1" u="sng" dirty="0"/>
              <a:t>winter of first year</a:t>
            </a:r>
            <a:r>
              <a:rPr lang="en-US" sz="2800" dirty="0"/>
              <a:t>, connect with MCW pharmacy faculty mentor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Talk to me (Stefan Debbert!) about this ASAP if interested!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B5E4F-08FB-6672-E568-10107042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288" y="51976"/>
            <a:ext cx="4391239" cy="17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1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Your “Jobs” (we help)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your passion!</a:t>
            </a:r>
          </a:p>
          <a:p>
            <a:r>
              <a:rPr lang="en-US" dirty="0"/>
              <a:t>Explore &amp; develop your strengths</a:t>
            </a:r>
          </a:p>
          <a:p>
            <a:r>
              <a:rPr lang="en-US" dirty="0"/>
              <a:t>Show commitment to service</a:t>
            </a:r>
          </a:p>
          <a:p>
            <a:pPr lvl="1"/>
            <a:r>
              <a:rPr lang="en-US" dirty="0"/>
              <a:t>Choose 2 long-term activities</a:t>
            </a:r>
          </a:p>
          <a:p>
            <a:r>
              <a:rPr lang="en-US" dirty="0"/>
              <a:t>Develop responsibility, discipline, compassion, empathy, problem-solving, collaboration skills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Focus on becoming an interesting, whole, healthy adult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1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0C28-8774-8F47-8F6F-0F03E5A7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1790"/>
          </a:xfrm>
        </p:spPr>
        <p:txBody>
          <a:bodyPr/>
          <a:lstStyle/>
          <a:p>
            <a:r>
              <a:rPr lang="en-US" b="1" u="sng" dirty="0">
                <a:latin typeface="+mn-lt"/>
              </a:rPr>
              <a:t>Explore!!</a:t>
            </a:r>
            <a:r>
              <a:rPr lang="en-US" b="1" dirty="0">
                <a:latin typeface="+mn-lt"/>
              </a:rPr>
              <a:t> Do you know about…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F2FDE-2867-5640-9E88-7554437E4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61" y="1676649"/>
            <a:ext cx="2554869" cy="4351337"/>
          </a:xfrm>
        </p:spPr>
        <p:txBody>
          <a:bodyPr/>
          <a:lstStyle/>
          <a:p>
            <a:r>
              <a:rPr lang="en-US" sz="2400" b="1" dirty="0"/>
              <a:t>Podiatry</a:t>
            </a:r>
            <a:r>
              <a:rPr lang="en-US" sz="2400" dirty="0"/>
              <a:t> (DPM)</a:t>
            </a:r>
          </a:p>
          <a:p>
            <a:pPr lvl="1"/>
            <a:r>
              <a:rPr lang="en-US" sz="2000" dirty="0"/>
              <a:t>Sees patients</a:t>
            </a:r>
          </a:p>
          <a:p>
            <a:pPr lvl="1"/>
            <a:r>
              <a:rPr lang="en-US" sz="2000" dirty="0"/>
              <a:t>Does surgeries</a:t>
            </a:r>
          </a:p>
          <a:p>
            <a:pPr lvl="1"/>
            <a:r>
              <a:rPr lang="en-US" sz="2000" dirty="0"/>
              <a:t>Regular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72B4B-99F4-C745-9274-2CC92F8FC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6183" y="1685636"/>
            <a:ext cx="3765218" cy="4351338"/>
          </a:xfrm>
        </p:spPr>
        <p:txBody>
          <a:bodyPr/>
          <a:lstStyle/>
          <a:p>
            <a:r>
              <a:rPr lang="en-US" sz="2400" b="1" dirty="0"/>
              <a:t>Genetic Counseling </a:t>
            </a:r>
            <a:r>
              <a:rPr lang="en-US" sz="2400" dirty="0"/>
              <a:t>(MS)</a:t>
            </a:r>
          </a:p>
          <a:p>
            <a:pPr lvl="1"/>
            <a:r>
              <a:rPr lang="en-US" sz="2000" dirty="0"/>
              <a:t>1:1 time with patients</a:t>
            </a:r>
          </a:p>
          <a:p>
            <a:pPr lvl="1"/>
            <a:r>
              <a:rPr lang="en-US" sz="2000" dirty="0"/>
              <a:t>Long-term care</a:t>
            </a:r>
          </a:p>
          <a:p>
            <a:pPr lvl="1"/>
            <a:r>
              <a:rPr lang="en-US" sz="2000" dirty="0"/>
              <a:t>Regular schedule</a:t>
            </a:r>
          </a:p>
          <a:p>
            <a:pPr lvl="1"/>
            <a:r>
              <a:rPr lang="en-US" sz="2000" dirty="0"/>
              <a:t>Works with MDs</a:t>
            </a:r>
          </a:p>
          <a:p>
            <a:pPr lvl="1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A03D2A-18F7-774C-9ADF-F9F4E374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" y="3648926"/>
            <a:ext cx="1752445" cy="23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0F870E-6BF5-D740-803A-1EF6DCF6094E}"/>
              </a:ext>
            </a:extLst>
          </p:cNvPr>
          <p:cNvSpPr txBox="1"/>
          <p:nvPr/>
        </p:nvSpPr>
        <p:spPr>
          <a:xfrm>
            <a:off x="286121" y="612818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Adam Biermann ’07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24E4E-505F-1046-846E-1B6253A6E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44" y="3691392"/>
            <a:ext cx="3215496" cy="23365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DEC1FC-7BAF-3245-BB34-D24D457BDE29}"/>
              </a:ext>
            </a:extLst>
          </p:cNvPr>
          <p:cNvSpPr/>
          <p:nvPr/>
        </p:nvSpPr>
        <p:spPr>
          <a:xfrm>
            <a:off x="3369237" y="6114098"/>
            <a:ext cx="189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Kim Anderson, ’05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8CF57DA-1627-464A-8DEC-FA72293D3AEF}"/>
              </a:ext>
            </a:extLst>
          </p:cNvPr>
          <p:cNvSpPr txBox="1">
            <a:spLocks/>
          </p:cNvSpPr>
          <p:nvPr/>
        </p:nvSpPr>
        <p:spPr>
          <a:xfrm>
            <a:off x="5940033" y="1676648"/>
            <a:ext cx="3318999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Physical Therapy </a:t>
            </a:r>
            <a:r>
              <a:rPr lang="en-US" sz="2400" dirty="0"/>
              <a:t>(DPT)</a:t>
            </a:r>
          </a:p>
          <a:p>
            <a:pPr lvl="1"/>
            <a:r>
              <a:rPr lang="en-US" sz="2000" dirty="0"/>
              <a:t>Hands-on care</a:t>
            </a:r>
          </a:p>
          <a:p>
            <a:pPr lvl="1"/>
            <a:r>
              <a:rPr lang="en-US" sz="2000" dirty="0"/>
              <a:t>Regular schedule </a:t>
            </a:r>
          </a:p>
        </p:txBody>
      </p:sp>
      <p:pic>
        <p:nvPicPr>
          <p:cNvPr id="1028" name="Picture 4" descr="Rheya Upadhyaya">
            <a:extLst>
              <a:ext uri="{FF2B5EF4-FFF2-40B4-BE49-F238E27FC236}">
                <a16:creationId xmlns:a16="http://schemas.microsoft.com/office/drawing/2014/main" id="{6365AA2F-6F9B-C240-AEE4-6834A523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29" y="3691392"/>
            <a:ext cx="2331606" cy="23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8BD862-05BB-3845-8BF1-612BBD43809F}"/>
              </a:ext>
            </a:extLst>
          </p:cNvPr>
          <p:cNvSpPr/>
          <p:nvPr/>
        </p:nvSpPr>
        <p:spPr>
          <a:xfrm>
            <a:off x="6474673" y="6114098"/>
            <a:ext cx="224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Rheya</a:t>
            </a:r>
            <a:r>
              <a:rPr lang="en-US" dirty="0"/>
              <a:t> Upadhyaya, ’17</a:t>
            </a:r>
          </a:p>
        </p:txBody>
      </p:sp>
    </p:spTree>
    <p:extLst>
      <p:ext uri="{BB962C8B-B14F-4D97-AF65-F5344CB8AC3E}">
        <p14:creationId xmlns:p14="http://schemas.microsoft.com/office/powerpoint/2010/main" val="428308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3D8B-9646-384B-AB7F-C00721A8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210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+mn-lt"/>
              </a:rPr>
              <a:t>Start exploring your skills, strengths, weaknesses, personality, and professional disposition!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99D08-906D-6048-8D15-8967150AB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71" y="1445017"/>
            <a:ext cx="7606598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What are my greatest strengths and weaknesses?</a:t>
            </a:r>
          </a:p>
          <a:p>
            <a:r>
              <a:rPr lang="en-US" dirty="0"/>
              <a:t>Do I enjoying working as part of a team? Or do I prefer to work alone?</a:t>
            </a:r>
          </a:p>
          <a:p>
            <a:r>
              <a:rPr lang="en-US" dirty="0"/>
              <a:t>Am I comfortable dealing with emergencies and traumatic situations? </a:t>
            </a:r>
          </a:p>
          <a:p>
            <a:r>
              <a:rPr lang="en-US" dirty="0"/>
              <a:t>Am I comfortable making difficult decisions?</a:t>
            </a:r>
          </a:p>
          <a:p>
            <a:r>
              <a:rPr lang="en-US" dirty="0"/>
              <a:t>Can I lead others? Or am I better as an implementer? A care-giver?</a:t>
            </a:r>
          </a:p>
          <a:p>
            <a:r>
              <a:rPr lang="en-US" dirty="0"/>
              <a:t>Am I a good listener?</a:t>
            </a:r>
          </a:p>
          <a:p>
            <a:r>
              <a:rPr lang="en-US" dirty="0"/>
              <a:t>Am I comfortable working with people who are suffering, despondent, or non-compliant?</a:t>
            </a:r>
          </a:p>
        </p:txBody>
      </p:sp>
    </p:spTree>
    <p:extLst>
      <p:ext uri="{BB962C8B-B14F-4D97-AF65-F5344CB8AC3E}">
        <p14:creationId xmlns:p14="http://schemas.microsoft.com/office/powerpoint/2010/main" val="3910218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7C9C9-A760-4A94-9C6A-51B682F5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6819"/>
            <a:ext cx="78867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There are many ways to begin exploring your career priorities, values, personal traits, and interests…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4FFF0-B224-482F-B13A-9D9AD2EEC50A}"/>
              </a:ext>
            </a:extLst>
          </p:cNvPr>
          <p:cNvSpPr txBox="1"/>
          <p:nvPr/>
        </p:nvSpPr>
        <p:spPr>
          <a:xfrm>
            <a:off x="628650" y="2368061"/>
            <a:ext cx="72800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Volunteer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Summer 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Undergraduate research (on-campus and elsewhere)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Health professions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Job shadowing or informational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Part-time employment (</a:t>
            </a:r>
            <a:r>
              <a:rPr lang="en-US" sz="2400" i="1" dirty="0"/>
              <a:t>e.g., </a:t>
            </a:r>
            <a:r>
              <a:rPr lang="en-US" sz="2400" dirty="0"/>
              <a:t>CNA, EMT, Medical Assistant, Scribe,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Attend online fairs and info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Films, websites, podcasts, books, and more!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6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E32D7E-DF75-CD49-87D3-07F2EF77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32"/>
            <a:ext cx="9144000" cy="1080401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  <a:latin typeface="+mn-lt"/>
              </a:rPr>
            </a:br>
            <a:r>
              <a:rPr lang="en-US" sz="4000" b="1" dirty="0">
                <a:latin typeface="+mn-lt"/>
              </a:rPr>
              <a:t> Recommended volunteer opportunities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0030B-4D51-3D47-B14B-C2DE541C7736}"/>
              </a:ext>
            </a:extLst>
          </p:cNvPr>
          <p:cNvSpPr txBox="1"/>
          <p:nvPr/>
        </p:nvSpPr>
        <p:spPr>
          <a:xfrm>
            <a:off x="628650" y="1307661"/>
            <a:ext cx="7905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Volunteering is an excellent way for any student to gain experience, explore your passion for service, build important interpersonal skills, and heighten your awareness of issues impacting vulnerable populations.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53748-C257-5C4C-B76E-C166D02053C7}"/>
              </a:ext>
            </a:extLst>
          </p:cNvPr>
          <p:cNvSpPr txBox="1"/>
          <p:nvPr/>
        </p:nvSpPr>
        <p:spPr>
          <a:xfrm>
            <a:off x="628650" y="5953524"/>
            <a:ext cx="769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We encourage you to serve where you are most called to do so.</a:t>
            </a:r>
          </a:p>
          <a:p>
            <a:pPr algn="ctr"/>
            <a:r>
              <a:rPr lang="en-US" sz="1600" b="1" dirty="0"/>
              <a:t>Visit the Center for Community Engagement and Social Change to get connected!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CF8BA-BDCC-224C-B9E1-73C256503EE2}"/>
              </a:ext>
            </a:extLst>
          </p:cNvPr>
          <p:cNvSpPr txBox="1"/>
          <p:nvPr/>
        </p:nvSpPr>
        <p:spPr>
          <a:xfrm>
            <a:off x="1672570" y="2353320"/>
            <a:ext cx="6500469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Brewster Village, nursing home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Boys and Girls Clubs of the Fox Valley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Pillars, homeless shelter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St. Elizabeth’s, </a:t>
            </a:r>
            <a:r>
              <a:rPr lang="en-US" sz="2000" dirty="0" err="1"/>
              <a:t>ThedaCare</a:t>
            </a:r>
            <a:r>
              <a:rPr lang="en-US" sz="2000" dirty="0"/>
              <a:t> Appleton, Children’s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Harbor House, domestic abuse shelter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Hospice Services, end-of-life care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Planned Parenthood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AIDS Resource Center of Wisconsin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Crisis Text Line (virtual)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LARY Buddy, mentoring for K-6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VITAL tutoring, weekly tutoring to K-12 students</a:t>
            </a:r>
          </a:p>
        </p:txBody>
      </p:sp>
    </p:spTree>
    <p:extLst>
      <p:ext uri="{BB962C8B-B14F-4D97-AF65-F5344CB8AC3E}">
        <p14:creationId xmlns:p14="http://schemas.microsoft.com/office/powerpoint/2010/main" val="3119055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240BF-6C4F-4D85-B57D-B873274D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50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Lawrence alumni want to help you on your career journey!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D5CA2-3976-4056-A334-A1D1638D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78" y="1804758"/>
            <a:ext cx="7647842" cy="142701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Informational interviews are a great, safe option to begin exploring different areas of health care and medicine (John K &amp; HESO 380 will help you prepare)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0AB0F-1034-4DA5-A593-A694A66A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2" y="4199224"/>
            <a:ext cx="6002215" cy="2658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D5F6E0-6C31-4F13-BEDE-7345FC0EBDA5}"/>
              </a:ext>
            </a:extLst>
          </p:cNvPr>
          <p:cNvSpPr txBox="1"/>
          <p:nvPr/>
        </p:nvSpPr>
        <p:spPr>
          <a:xfrm>
            <a:off x="509220" y="2937340"/>
            <a:ext cx="8125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4000" b="1" dirty="0"/>
              <a:t>https://vikingconnect.lawrence.edu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30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9CB6-C07E-4214-8EF3-45D0D173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65" y="365126"/>
            <a:ext cx="8853505" cy="66596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Sign up for a small group career advising session!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93D5-03C9-47AE-8F6E-65B9416A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1562"/>
            <a:ext cx="7886700" cy="4351338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lawrence.joinhandshake.com/events</a:t>
            </a:r>
            <a:r>
              <a:rPr lang="en-US" dirty="0"/>
              <a:t> ​</a:t>
            </a:r>
          </a:p>
          <a:p>
            <a:pPr fontAlgn="base"/>
            <a:r>
              <a:rPr lang="en-US" dirty="0"/>
              <a:t>Type “pre-health” into search box and register for a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F30E3-3F53-402F-97EA-967992C28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6"/>
          <a:stretch/>
        </p:blipFill>
        <p:spPr>
          <a:xfrm>
            <a:off x="1389767" y="2764299"/>
            <a:ext cx="6175801" cy="320821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CD3087A-1DA1-4434-AE57-25E981D5FF28}"/>
              </a:ext>
            </a:extLst>
          </p:cNvPr>
          <p:cNvSpPr/>
          <p:nvPr/>
        </p:nvSpPr>
        <p:spPr>
          <a:xfrm>
            <a:off x="878305" y="4319337"/>
            <a:ext cx="1852863" cy="469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5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281E-2FC0-E54C-A1DC-B85C2B7D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0892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Canvas site for more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E7B3-36AE-3145-9632-ACC542D1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9633"/>
            <a:ext cx="7886700" cy="48573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We'll add everybody that's signed in today!</a:t>
            </a:r>
            <a:endParaRPr lang="en-US" dirty="0"/>
          </a:p>
          <a:p>
            <a:r>
              <a:rPr lang="en-US" dirty="0"/>
              <a:t>Allison will share career resources here, such as: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/>
              <a:t>Listings of potential internships and research programs</a:t>
            </a:r>
          </a:p>
          <a:p>
            <a:pPr lvl="1"/>
            <a:r>
              <a:rPr lang="en-US" dirty="0"/>
              <a:t>Opportunities for students underrepresented in medicine</a:t>
            </a:r>
          </a:p>
          <a:p>
            <a:pPr lvl="1"/>
            <a:r>
              <a:rPr lang="en-US" dirty="0"/>
              <a:t>Resume resources</a:t>
            </a:r>
          </a:p>
          <a:p>
            <a:pPr lvl="1"/>
            <a:r>
              <a:rPr lang="en-US" dirty="0"/>
              <a:t>Other ideas for career exploration</a:t>
            </a:r>
          </a:p>
          <a:p>
            <a:r>
              <a:rPr lang="en-US" dirty="0"/>
              <a:t>There are sections for various career paths</a:t>
            </a:r>
          </a:p>
          <a:p>
            <a:pPr marL="0" indent="0">
              <a:buNone/>
            </a:pPr>
            <a:endParaRPr lang="en-US" i="1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D64FC-C721-544B-8134-4871CD21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84" y="4900168"/>
            <a:ext cx="1957832" cy="19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5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D0D9F-BC3B-2C4C-9D3E-594FF243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Today’s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FAC3-8AE8-C54B-8A8D-F357B275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6445"/>
            <a:ext cx="7886700" cy="4575175"/>
          </a:xfrm>
        </p:spPr>
        <p:txBody>
          <a:bodyPr>
            <a:normAutofit/>
          </a:bodyPr>
          <a:lstStyle/>
          <a:p>
            <a:r>
              <a:rPr lang="en-US" dirty="0"/>
              <a:t>Careers to Explore</a:t>
            </a:r>
          </a:p>
          <a:p>
            <a:r>
              <a:rPr lang="en-US" dirty="0"/>
              <a:t>Sign-up Sheet</a:t>
            </a:r>
          </a:p>
          <a:p>
            <a:r>
              <a:rPr lang="en-US" dirty="0"/>
              <a:t>First Year Classes, our advice</a:t>
            </a:r>
          </a:p>
          <a:p>
            <a:r>
              <a:rPr lang="en-US" dirty="0"/>
              <a:t>Your responsibilities, to find your passion</a:t>
            </a:r>
          </a:p>
          <a:p>
            <a:r>
              <a:rPr lang="en-US" dirty="0"/>
              <a:t>Joining a Career Community &amp; Career Exploration</a:t>
            </a:r>
          </a:p>
          <a:p>
            <a:r>
              <a:rPr lang="en-US" dirty="0"/>
              <a:t>Canvas site for more info</a:t>
            </a:r>
          </a:p>
          <a:p>
            <a:r>
              <a:rPr lang="en-US" dirty="0"/>
              <a:t>Questions??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8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2615-B167-06BB-FCAE-75220CB4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5B3A-5BB5-DB2C-D9D4-0B2AA0E1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st of Over 100 Awesome Essential Questions Examples by Subject ...">
            <a:extLst>
              <a:ext uri="{FF2B5EF4-FFF2-40B4-BE49-F238E27FC236}">
                <a16:creationId xmlns:a16="http://schemas.microsoft.com/office/drawing/2014/main" id="{22F34972-3C9F-5948-8731-8DD5368F8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83" y="1920745"/>
            <a:ext cx="6777433" cy="2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1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76" y="430728"/>
            <a:ext cx="8515350" cy="5461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Pre-Health Careers Advising Committee</a:t>
            </a:r>
          </a:p>
        </p:txBody>
      </p:sp>
      <p:pic>
        <p:nvPicPr>
          <p:cNvPr id="1026" name="Picture 2" descr="lizabeth Ann De Stasio Profil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4" y="2571264"/>
            <a:ext cx="955660" cy="88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glas S. Martin Profile Pic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780"/>
          <a:stretch/>
        </p:blipFill>
        <p:spPr bwMode="auto">
          <a:xfrm>
            <a:off x="300189" y="4873573"/>
            <a:ext cx="952400" cy="107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fan Debbert Profile Pictur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7656"/>
          <a:stretch/>
        </p:blipFill>
        <p:spPr bwMode="auto">
          <a:xfrm>
            <a:off x="296876" y="3669618"/>
            <a:ext cx="960159" cy="10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950" y="1391392"/>
            <a:ext cx="1621918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Matt </a:t>
            </a:r>
            <a:r>
              <a:rPr lang="en-US" sz="1350" b="1" dirty="0" err="1"/>
              <a:t>Ansfield</a:t>
            </a:r>
            <a:endParaRPr lang="en-US" sz="1350" b="1" dirty="0"/>
          </a:p>
          <a:p>
            <a:r>
              <a:rPr lang="en-US" sz="1200" dirty="0"/>
              <a:t>Psychology, Briggs 313</a:t>
            </a:r>
            <a:endParaRPr lang="en-US" sz="1200"/>
          </a:p>
          <a:p>
            <a:r>
              <a:rPr lang="en-US" sz="1200" dirty="0"/>
              <a:t>Pre-med, PT &amp; OT, psychiatry</a:t>
            </a:r>
            <a:endParaRPr lang="en-US" sz="1200" dirty="0">
              <a:cs typeface="Calibri"/>
            </a:endParaRP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397052" y="3878377"/>
            <a:ext cx="1912497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Stefan Debbert, Chair</a:t>
            </a:r>
          </a:p>
          <a:p>
            <a:r>
              <a:rPr lang="en-US" sz="1200" dirty="0"/>
              <a:t>Chemistry, Steitz 233</a:t>
            </a:r>
            <a:endParaRPr lang="en-US" sz="1200" dirty="0">
              <a:cs typeface="Calibri"/>
            </a:endParaRPr>
          </a:p>
          <a:p>
            <a:r>
              <a:rPr lang="en-US" sz="1200" dirty="0"/>
              <a:t>Pre-med, PharmD, PA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8753" y="5077905"/>
            <a:ext cx="1588017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Doug Martin</a:t>
            </a:r>
          </a:p>
          <a:p>
            <a:r>
              <a:rPr lang="en-US" sz="1200" dirty="0"/>
              <a:t>Physics, YC 106</a:t>
            </a:r>
            <a:endParaRPr lang="en-US" sz="1200" dirty="0">
              <a:cs typeface="Calibri"/>
            </a:endParaRPr>
          </a:p>
          <a:p>
            <a:r>
              <a:rPr lang="en-US" sz="1200" dirty="0"/>
              <a:t>Pre-med, Pre-dentistry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97052" y="2604028"/>
            <a:ext cx="1912497" cy="854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Beth De Stasio</a:t>
            </a:r>
          </a:p>
          <a:p>
            <a:r>
              <a:rPr lang="en-US" sz="1200" dirty="0"/>
              <a:t>Biology, Steitz 331</a:t>
            </a:r>
            <a:endParaRPr lang="en-US" sz="1200" dirty="0">
              <a:cs typeface="Calibri"/>
            </a:endParaRPr>
          </a:p>
          <a:p>
            <a:r>
              <a:rPr lang="en-US" sz="1200" dirty="0"/>
              <a:t>Pre-med, genetic counseling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6" y="1340071"/>
            <a:ext cx="962731" cy="10316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9EDE04-29CB-EE4B-90E2-DEB33BD06A40}"/>
              </a:ext>
            </a:extLst>
          </p:cNvPr>
          <p:cNvSpPr txBox="1"/>
          <p:nvPr/>
        </p:nvSpPr>
        <p:spPr>
          <a:xfrm>
            <a:off x="4205746" y="1544917"/>
            <a:ext cx="1777764" cy="669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Judith Humphries</a:t>
            </a:r>
          </a:p>
          <a:p>
            <a:r>
              <a:rPr lang="en-US" sz="1200" dirty="0"/>
              <a:t>Biology, YC 306 </a:t>
            </a:r>
          </a:p>
          <a:p>
            <a:r>
              <a:rPr lang="en-US" sz="1200" dirty="0"/>
              <a:t>Pre-Vet; Global Health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51619-4ACE-3F4E-AA7F-57311B7612BA}"/>
              </a:ext>
            </a:extLst>
          </p:cNvPr>
          <p:cNvSpPr txBox="1"/>
          <p:nvPr/>
        </p:nvSpPr>
        <p:spPr>
          <a:xfrm>
            <a:off x="4250924" y="2644677"/>
            <a:ext cx="1263142" cy="1038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Mark </a:t>
            </a:r>
            <a:r>
              <a:rPr lang="en-US" sz="1350" b="1" dirty="0" err="1"/>
              <a:t>Jenike</a:t>
            </a:r>
            <a:endParaRPr lang="en-US" sz="1350" b="1" dirty="0"/>
          </a:p>
          <a:p>
            <a:r>
              <a:rPr lang="en-US" sz="1200" dirty="0"/>
              <a:t>Anthropology, </a:t>
            </a:r>
          </a:p>
          <a:p>
            <a:r>
              <a:rPr lang="en-US" sz="1200"/>
              <a:t>Briggs 309</a:t>
            </a:r>
            <a:endParaRPr lang="en-US"/>
          </a:p>
          <a:p>
            <a:r>
              <a:rPr lang="en-US" sz="1200" dirty="0"/>
              <a:t>Global &amp; Public Health</a:t>
            </a:r>
            <a:endParaRPr lang="en-US">
              <a:cs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ECC74F-8A27-A24C-89B5-3C17178FF6A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134"/>
          <a:stretch/>
        </p:blipFill>
        <p:spPr>
          <a:xfrm>
            <a:off x="3257009" y="1341386"/>
            <a:ext cx="864292" cy="10302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523C54-99C6-D54C-9DA3-E99CDDB20D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824" b="10386"/>
          <a:stretch/>
        </p:blipFill>
        <p:spPr>
          <a:xfrm>
            <a:off x="3259050" y="2498365"/>
            <a:ext cx="855690" cy="1013198"/>
          </a:xfrm>
          <a:prstGeom prst="rect">
            <a:avLst/>
          </a:prstGeom>
        </p:spPr>
      </p:pic>
      <p:pic>
        <p:nvPicPr>
          <p:cNvPr id="9" name="Picture 2" descr="Jesus G. Smith Profile Picture">
            <a:extLst>
              <a:ext uri="{FF2B5EF4-FFF2-40B4-BE49-F238E27FC236}">
                <a16:creationId xmlns:a16="http://schemas.microsoft.com/office/drawing/2014/main" id="{44CD6E4A-3FE2-2147-92A2-9C4B2A217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76" y="4875225"/>
            <a:ext cx="1075608" cy="10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AD191B-4192-7943-90A9-302F11AC1E68}"/>
              </a:ext>
            </a:extLst>
          </p:cNvPr>
          <p:cNvSpPr txBox="1"/>
          <p:nvPr/>
        </p:nvSpPr>
        <p:spPr>
          <a:xfrm>
            <a:off x="4403080" y="4983182"/>
            <a:ext cx="1235630" cy="854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Jesus Smith</a:t>
            </a:r>
          </a:p>
          <a:p>
            <a:r>
              <a:rPr lang="en-US" sz="1200" dirty="0"/>
              <a:t>Ethnic Studies, </a:t>
            </a:r>
          </a:p>
          <a:p>
            <a:r>
              <a:rPr lang="en-US" sz="1200" dirty="0"/>
              <a:t>Briggs 122</a:t>
            </a:r>
          </a:p>
          <a:p>
            <a:r>
              <a:rPr lang="en-US" sz="1200" dirty="0"/>
              <a:t>Pre-med, MPH</a:t>
            </a:r>
            <a:endParaRPr lang="en-US" sz="1200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9503A-C254-4F08-0461-5DF2FD7D96EC}"/>
              </a:ext>
            </a:extLst>
          </p:cNvPr>
          <p:cNvSpPr txBox="1"/>
          <p:nvPr/>
        </p:nvSpPr>
        <p:spPr>
          <a:xfrm>
            <a:off x="4205746" y="3815930"/>
            <a:ext cx="1231913" cy="1038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50" b="1" dirty="0"/>
              <a:t>Allison Petrie</a:t>
            </a:r>
          </a:p>
          <a:p>
            <a:r>
              <a:rPr lang="en-US" sz="1200" dirty="0"/>
              <a:t>Asst. Director (Pre-Health)</a:t>
            </a:r>
          </a:p>
          <a:p>
            <a:r>
              <a:rPr lang="en-US" sz="1200" dirty="0"/>
              <a:t>Career Center </a:t>
            </a:r>
            <a:endParaRPr lang="en-US" sz="1200">
              <a:cs typeface="Calibri"/>
            </a:endParaRPr>
          </a:p>
          <a:p>
            <a:endParaRPr lang="en-US" sz="1200" dirty="0"/>
          </a:p>
        </p:txBody>
      </p:sp>
      <p:pic>
        <p:nvPicPr>
          <p:cNvPr id="6" name="Picture 5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36F9C966-C344-31AE-C258-7A3EFB42F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7381" y="3675938"/>
            <a:ext cx="859543" cy="1075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A5D4F-6AED-3F95-ABAF-804F75D7AE58}"/>
              </a:ext>
            </a:extLst>
          </p:cNvPr>
          <p:cNvSpPr txBox="1"/>
          <p:nvPr/>
        </p:nvSpPr>
        <p:spPr>
          <a:xfrm>
            <a:off x="6017691" y="1120410"/>
            <a:ext cx="27432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Get to know us and each other!</a:t>
            </a:r>
          </a:p>
          <a:p>
            <a:endParaRPr lang="en-US" i="1" dirty="0">
              <a:cs typeface="Calibri"/>
            </a:endParaRPr>
          </a:p>
          <a:p>
            <a:r>
              <a:rPr lang="en-US" b="1" i="1" dirty="0">
                <a:cs typeface="Calibri"/>
              </a:rPr>
              <a:t>Table question</a:t>
            </a:r>
            <a:r>
              <a:rPr lang="en-US" i="1" dirty="0">
                <a:cs typeface="Calibri"/>
              </a:rPr>
              <a:t>: </a:t>
            </a:r>
          </a:p>
          <a:p>
            <a:r>
              <a:rPr lang="en-US" i="1" dirty="0">
                <a:cs typeface="Calibri"/>
              </a:rPr>
              <a:t>Who is your favorite health care provider, either real or fictional? Why are they your favorite?</a:t>
            </a:r>
            <a:endParaRPr lang="en-US"/>
          </a:p>
        </p:txBody>
      </p:sp>
      <p:pic>
        <p:nvPicPr>
          <p:cNvPr id="7" name="Picture 6" descr="A person with a stethoscope around his neck&#10;&#10;Description automatically generated">
            <a:extLst>
              <a:ext uri="{FF2B5EF4-FFF2-40B4-BE49-F238E27FC236}">
                <a16:creationId xmlns:a16="http://schemas.microsoft.com/office/drawing/2014/main" id="{68E7AC36-739E-73B2-12A6-A6DB0CE93E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9448" y="3439523"/>
            <a:ext cx="1478219" cy="1605360"/>
          </a:xfrm>
          <a:prstGeom prst="rect">
            <a:avLst/>
          </a:prstGeom>
        </p:spPr>
      </p:pic>
      <p:pic>
        <p:nvPicPr>
          <p:cNvPr id="10" name="Picture 9" descr="Cartoon of a person with a red face and a skull&#10;&#10;Description automatically generated">
            <a:extLst>
              <a:ext uri="{FF2B5EF4-FFF2-40B4-BE49-F238E27FC236}">
                <a16:creationId xmlns:a16="http://schemas.microsoft.com/office/drawing/2014/main" id="{DC82C8E1-2BAC-8C63-0A95-F31E866A71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9448" y="5047145"/>
            <a:ext cx="3091069" cy="1561599"/>
          </a:xfrm>
          <a:prstGeom prst="rect">
            <a:avLst/>
          </a:prstGeom>
        </p:spPr>
      </p:pic>
      <p:pic>
        <p:nvPicPr>
          <p:cNvPr id="17" name="Picture 16" descr="A group of medical professionals posing for a photo&#10;&#10;Description automatically generated">
            <a:extLst>
              <a:ext uri="{FF2B5EF4-FFF2-40B4-BE49-F238E27FC236}">
                <a16:creationId xmlns:a16="http://schemas.microsoft.com/office/drawing/2014/main" id="{E7CEC05D-8838-0132-FA6B-23828B940C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1585" y="3437524"/>
            <a:ext cx="1649896" cy="16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6FD4-4B2E-2E43-8264-A81E9B29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Careers we advise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Physician (MD, DO), Podiatry (DPM)</a:t>
            </a:r>
          </a:p>
          <a:p>
            <a:r>
              <a:rPr lang="en-US" dirty="0"/>
              <a:t>Nurse Practitioner (NP), Physician Assistant (PA)</a:t>
            </a:r>
          </a:p>
          <a:p>
            <a:r>
              <a:rPr lang="en-US" dirty="0"/>
              <a:t>Nurse (RN, MSN)</a:t>
            </a:r>
          </a:p>
          <a:p>
            <a:r>
              <a:rPr lang="en-US" dirty="0"/>
              <a:t>Physical Therapist (PT) and Occupational Therapist (OT)</a:t>
            </a:r>
          </a:p>
          <a:p>
            <a:r>
              <a:rPr lang="en-US" dirty="0"/>
              <a:t>Dentist (DDS)</a:t>
            </a:r>
          </a:p>
          <a:p>
            <a:r>
              <a:rPr lang="en-US" dirty="0"/>
              <a:t>Veterinarian (DVM)</a:t>
            </a:r>
          </a:p>
          <a:p>
            <a:r>
              <a:rPr lang="en-US" dirty="0"/>
              <a:t>Pharmacist (PharmD)</a:t>
            </a:r>
          </a:p>
          <a:p>
            <a:r>
              <a:rPr lang="en-US" dirty="0"/>
              <a:t>Public Health (MPH, DPH)</a:t>
            </a:r>
          </a:p>
          <a:p>
            <a:r>
              <a:rPr lang="en-US" dirty="0"/>
              <a:t>Genetic Counselor, Speech-Language Pathologist, Optometry, Therapists, and more</a:t>
            </a:r>
          </a:p>
        </p:txBody>
      </p:sp>
    </p:spTree>
    <p:extLst>
      <p:ext uri="{BB962C8B-B14F-4D97-AF65-F5344CB8AC3E}">
        <p14:creationId xmlns:p14="http://schemas.microsoft.com/office/powerpoint/2010/main" val="409396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2535-2466-9B4D-AA60-E5AFC6CD7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Sign-up for future invitations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2F1A9-C8E5-6B40-99A6-48F09C723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Please sign in!</a:t>
            </a:r>
            <a:endParaRPr lang="en-US" dirty="0">
              <a:cs typeface="Calibri"/>
            </a:endParaRPr>
          </a:p>
          <a:p>
            <a:r>
              <a:rPr lang="en-US" dirty="0"/>
              <a:t>Look for emails from Allison Petrie</a:t>
            </a:r>
          </a:p>
          <a:p>
            <a:r>
              <a:rPr lang="en-US" dirty="0"/>
              <a:t>Reply and indicate the areas you wish to explore!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4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749" y="326321"/>
            <a:ext cx="8053086" cy="513916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latin typeface="+mn-lt"/>
              </a:rPr>
              <a:t>Our Goals</a:t>
            </a:r>
            <a:br>
              <a:rPr lang="en-US" sz="4400" b="1" dirty="0">
                <a:latin typeface="+mn-lt"/>
              </a:rPr>
            </a:br>
            <a:br>
              <a:rPr lang="en-US" sz="4400" dirty="0"/>
            </a:br>
            <a:r>
              <a:rPr lang="en-US" sz="4300" b="1" dirty="0"/>
              <a:t>Helping you find and live your best life!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Facilitating Discernment &amp; Preparation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Helping you sequence courses to fit your academic goals</a:t>
            </a:r>
            <a:br>
              <a:rPr lang="en-US" sz="4400" b="1" dirty="0"/>
            </a:br>
            <a:r>
              <a:rPr lang="en-US" sz="3600" b="1" dirty="0"/>
              <a:t>(off-campus, major, languages, etc.)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089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337FF-FB68-4C49-BD67-A74BF548345E}"/>
              </a:ext>
            </a:extLst>
          </p:cNvPr>
          <p:cNvSpPr txBox="1"/>
          <p:nvPr/>
        </p:nvSpPr>
        <p:spPr>
          <a:xfrm>
            <a:off x="2032211" y="213104"/>
            <a:ext cx="496747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cs typeface="Calibri"/>
              </a:rPr>
              <a:t>STEM coursework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9A1E86-8DB6-A3EA-3EE0-AB5BA1B5F998}"/>
              </a:ext>
            </a:extLst>
          </p:cNvPr>
          <p:cNvSpPr txBox="1"/>
          <p:nvPr/>
        </p:nvSpPr>
        <p:spPr>
          <a:xfrm>
            <a:off x="726459" y="802048"/>
            <a:ext cx="7790473" cy="55399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"/>
            <a:r>
              <a:rPr lang="en-US" sz="2000" b="1" i="1" u="sng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Goal</a:t>
            </a:r>
            <a:r>
              <a:rPr lang="en-US" sz="2000" b="0" i="1" u="sng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: </a:t>
            </a:r>
            <a:r>
              <a:rPr lang="en-US" sz="2000" i="1" u="sng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Ready for MCAT by Spring term of 3rd year!</a:t>
            </a:r>
          </a:p>
          <a:p>
            <a:pPr marL="342900" indent="-342900" algn="ctr">
              <a:buFont typeface="Calibri"/>
              <a:buChar char="-"/>
            </a:pPr>
            <a:r>
              <a:rPr lang="en-US" dirty="0">
                <a:cs typeface="Calibri"/>
              </a:rPr>
              <a:t>This allows you to proceed directly from LU into medical school, but </a:t>
            </a:r>
            <a:r>
              <a:rPr lang="en-US" b="1" dirty="0">
                <a:cs typeface="Calibri"/>
              </a:rPr>
              <a:t>MOST </a:t>
            </a:r>
            <a:r>
              <a:rPr lang="en-US" dirty="0">
                <a:cs typeface="Calibri"/>
              </a:rPr>
              <a:t>LU students have "gap years" in between to strengthen their application!</a:t>
            </a:r>
          </a:p>
          <a:p>
            <a:pPr marL="342900" indent="-342900" algn="ctr">
              <a:buFont typeface="Calibri"/>
              <a:buChar char="-"/>
            </a:pPr>
            <a:endParaRPr lang="en-US" dirty="0">
              <a:solidFill>
                <a:srgbClr val="000000"/>
              </a:solidFill>
              <a:latin typeface="Calibri"/>
              <a:ea typeface="Verdana"/>
              <a:cs typeface="Calibri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Biology: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 Bio 130, 150, electives of your choice!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Verdana"/>
                <a:ea typeface="Verdana"/>
                <a:cs typeface="Verdana" panose="020B0604030504040204" pitchFamily="34" charset="0"/>
              </a:rPr>
              <a:t>Genetics, Morphology of Vertebrates, Cell Bio, etc.</a:t>
            </a:r>
          </a:p>
          <a:p>
            <a:endParaRPr lang="en-US" sz="2000" b="1" dirty="0">
              <a:solidFill>
                <a:srgbClr val="7030A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Verdana"/>
                <a:ea typeface="Verdana"/>
                <a:cs typeface="Verdana" panose="020B0604030504040204" pitchFamily="34" charset="0"/>
              </a:rPr>
              <a:t>Chemistry: </a:t>
            </a:r>
            <a:r>
              <a:rPr lang="en-US" sz="2000" dirty="0">
                <a:solidFill>
                  <a:srgbClr val="7030A0"/>
                </a:solidFill>
                <a:latin typeface="Verdana"/>
                <a:ea typeface="Verdana"/>
                <a:cs typeface="Verdana" panose="020B0604030504040204" pitchFamily="34" charset="0"/>
              </a:rPr>
              <a:t>General (115, 116), Organic (250, 252)</a:t>
            </a:r>
            <a:endParaRPr lang="en-US" sz="2000" dirty="0">
              <a:solidFill>
                <a:srgbClr val="00000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Biochemistry</a:t>
            </a:r>
            <a:r>
              <a:rPr lang="en-US" sz="2000" dirty="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: Chem 340 (</a:t>
            </a:r>
            <a:r>
              <a:rPr lang="en-US" sz="2000" dirty="0" err="1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prereq</a:t>
            </a:r>
            <a:r>
              <a:rPr lang="en-US" sz="2000" dirty="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: Bio 130, Chem 250)</a:t>
            </a:r>
          </a:p>
          <a:p>
            <a:pPr marL="342900" indent="-342900">
              <a:buFont typeface="Calibri"/>
              <a:buChar char="-"/>
            </a:pPr>
            <a:r>
              <a:rPr lang="en-US" sz="2000" dirty="0">
                <a:solidFill>
                  <a:srgbClr val="00B0F0"/>
                </a:solidFill>
                <a:latin typeface="Verdana"/>
                <a:ea typeface="Verdana"/>
                <a:cs typeface="Verdana" panose="020B0604030504040204" pitchFamily="34" charset="0"/>
              </a:rPr>
              <a:t>i.e. 4 or 5 terms of chemistry! </a:t>
            </a:r>
          </a:p>
          <a:p>
            <a:endParaRPr lang="en-US" sz="2000" dirty="0">
              <a:solidFill>
                <a:srgbClr val="000000"/>
              </a:solidFill>
              <a:latin typeface="Verdana"/>
              <a:ea typeface="Verdana"/>
              <a:cs typeface="Verdana" panose="020B060403050404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Physics: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Phys 141, 151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Phys 141 doesn't require Calculus as a prerequisite, but </a:t>
            </a:r>
            <a:r>
              <a:rPr lang="en-US" sz="2000" i="1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does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 require a passing score on a math placement exam (ALEXS)!</a:t>
            </a:r>
          </a:p>
          <a:p>
            <a:pPr marL="285750" indent="-285750">
              <a:buFont typeface="Calibri"/>
              <a:buChar char="-"/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We strongly recommend you engage with ALEXS as soon as possible!</a:t>
            </a:r>
          </a:p>
        </p:txBody>
      </p:sp>
    </p:spTree>
    <p:extLst>
      <p:ext uri="{BB962C8B-B14F-4D97-AF65-F5344CB8AC3E}">
        <p14:creationId xmlns:p14="http://schemas.microsoft.com/office/powerpoint/2010/main" val="234808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337FF-FB68-4C49-BD67-A74BF548345E}"/>
              </a:ext>
            </a:extLst>
          </p:cNvPr>
          <p:cNvSpPr txBox="1"/>
          <p:nvPr/>
        </p:nvSpPr>
        <p:spPr>
          <a:xfrm>
            <a:off x="909239" y="454362"/>
            <a:ext cx="73269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/>
              <a:t>Non-science courses: yes absolutely!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D2356-9884-86D6-866A-0D0FE92F95F2}"/>
              </a:ext>
            </a:extLst>
          </p:cNvPr>
          <p:cNvSpPr txBox="1"/>
          <p:nvPr/>
        </p:nvSpPr>
        <p:spPr>
          <a:xfrm>
            <a:off x="682033" y="1537043"/>
            <a:ext cx="791257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Take courses you think might be cool, and that you’re motivated to invest in!</a:t>
            </a:r>
            <a:endParaRPr lang="en-US" sz="24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Courses that might be relevant for MCAT: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Psychology 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Psychology (</a:t>
            </a:r>
            <a:r>
              <a:rPr lang="en-US" sz="2400" dirty="0" err="1">
                <a:ea typeface="+mn-lt"/>
                <a:cs typeface="+mn-lt"/>
              </a:rPr>
              <a:t>Psyc</a:t>
            </a:r>
            <a:r>
              <a:rPr lang="en-US" sz="2400" dirty="0">
                <a:ea typeface="+mn-lt"/>
                <a:cs typeface="+mn-lt"/>
              </a:rPr>
              <a:t> 270)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Anthropology: Cultural (Anth 110), Biological (130), etc.</a:t>
            </a:r>
            <a:endParaRPr lang="en-US" sz="24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First-Year Studies and other writing opportunities!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08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4AF0-83BE-734B-A92F-0CD642C9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8732"/>
            <a:ext cx="78867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Next year: let’s reflect!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DE7F5-758D-4048-A8C8-0E83811C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5121"/>
            <a:ext cx="7886700" cy="39134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Health Career Exploration and Self-Reflection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(HESO 380, 2 </a:t>
            </a:r>
            <a:r>
              <a:rPr lang="en-US" b="1" err="1">
                <a:solidFill>
                  <a:srgbClr val="00B050"/>
                </a:solidFill>
              </a:rPr>
              <a:t>cr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pPr lvl="1"/>
            <a:r>
              <a:rPr lang="en-US" dirty="0"/>
              <a:t>Informational interviews</a:t>
            </a:r>
          </a:p>
          <a:p>
            <a:pPr lvl="1"/>
            <a:r>
              <a:rPr lang="en-US" dirty="0"/>
              <a:t>Panel discussions</a:t>
            </a:r>
          </a:p>
          <a:p>
            <a:pPr lvl="1"/>
            <a:r>
              <a:rPr lang="en-US" dirty="0"/>
              <a:t>Facilitated discernment process</a:t>
            </a:r>
          </a:p>
          <a:p>
            <a:pPr lvl="1"/>
            <a:r>
              <a:rPr lang="en-US" dirty="0"/>
              <a:t>Workshops on presenting your competencies</a:t>
            </a:r>
          </a:p>
          <a:p>
            <a:pPr lvl="1"/>
            <a:r>
              <a:rPr lang="en-US" dirty="0"/>
              <a:t>Preparation for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3012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D548A93CF4D42B23E046194C8229E" ma:contentTypeVersion="15" ma:contentTypeDescription="Create a new document." ma:contentTypeScope="" ma:versionID="4c409fd734f9d144feda9aef0b6db7eb">
  <xsd:schema xmlns:xsd="http://www.w3.org/2001/XMLSchema" xmlns:xs="http://www.w3.org/2001/XMLSchema" xmlns:p="http://schemas.microsoft.com/office/2006/metadata/properties" xmlns:ns2="bcd97195-a11f-45a0-ba57-8409d7b959a7" xmlns:ns3="bb70cf4a-7b6c-42a9-ae3a-d8d833ccdea2" targetNamespace="http://schemas.microsoft.com/office/2006/metadata/properties" ma:root="true" ma:fieldsID="64cef3af65e5775df72ce6bc1c2332ac" ns2:_="" ns3:_="">
    <xsd:import namespace="bcd97195-a11f-45a0-ba57-8409d7b959a7"/>
    <xsd:import namespace="bb70cf4a-7b6c-42a9-ae3a-d8d833ccde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97195-a11f-45a0-ba57-8409d7b95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ba6de02-b541-48bf-8a60-6e70a4dc5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0cf4a-7b6c-42a9-ae3a-d8d833ccde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7b3762f-78ee-45aa-9e1c-370852f1ff35}" ma:internalName="TaxCatchAll" ma:showField="CatchAllData" ma:web="bb70cf4a-7b6c-42a9-ae3a-d8d833ccd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70cf4a-7b6c-42a9-ae3a-d8d833ccdea2" xsi:nil="true"/>
    <lcf76f155ced4ddcb4097134ff3c332f xmlns="bcd97195-a11f-45a0-ba57-8409d7b959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2965B3-D2F1-4539-8A5A-BDB169855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97195-a11f-45a0-ba57-8409d7b959a7"/>
    <ds:schemaRef ds:uri="bb70cf4a-7b6c-42a9-ae3a-d8d833ccde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2538D4-8ED1-4256-B7C9-F86D8574F2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0BBB11-2E22-4118-BC5E-9B6668D67271}">
  <ds:schemaRefs>
    <ds:schemaRef ds:uri="http://schemas.microsoft.com/office/2006/metadata/properties"/>
    <ds:schemaRef ds:uri="http://schemas.microsoft.com/office/infopath/2007/PartnerControls"/>
    <ds:schemaRef ds:uri="bb70cf4a-7b6c-42a9-ae3a-d8d833ccdea2"/>
    <ds:schemaRef ds:uri="bcd97195-a11f-45a0-ba57-8409d7b959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1995</TotalTime>
  <Words>1207</Words>
  <Application>Microsoft Office PowerPoint</Application>
  <PresentationFormat>On-screen Show (4:3)</PresentationFormat>
  <Paragraphs>195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Preparing for Careers in Health Care</vt:lpstr>
      <vt:lpstr>Today’s Meeting</vt:lpstr>
      <vt:lpstr>Pre-Health Careers Advising Committee</vt:lpstr>
      <vt:lpstr>Careers we advise for:</vt:lpstr>
      <vt:lpstr>Sign-up for future invitations</vt:lpstr>
      <vt:lpstr>Our Goals  Helping you find and live your best life!  Facilitating Discernment &amp; Preparation  Helping you sequence courses to fit your academic goals (off-campus, major, languages, etc.)</vt:lpstr>
      <vt:lpstr>PowerPoint Presentation</vt:lpstr>
      <vt:lpstr>PowerPoint Presentation</vt:lpstr>
      <vt:lpstr>Next year: let’s reflect!</vt:lpstr>
      <vt:lpstr>Health and Society (HESO) minor</vt:lpstr>
      <vt:lpstr>New LU-MCW Pharmacy  ”3-3” program</vt:lpstr>
      <vt:lpstr>Your “Jobs” (we help)</vt:lpstr>
      <vt:lpstr>Explore!! Do you know about…</vt:lpstr>
      <vt:lpstr>Start exploring your skills, strengths, weaknesses, personality, and professional disposition!</vt:lpstr>
      <vt:lpstr>There are many ways to begin exploring your career priorities, values, personal traits, and interests…</vt:lpstr>
      <vt:lpstr>  Recommended volunteer opportunities </vt:lpstr>
      <vt:lpstr>Lawrence alumni want to help you on your career journey!</vt:lpstr>
      <vt:lpstr>Sign up for a small group career advising session!</vt:lpstr>
      <vt:lpstr>Canvas site for more info</vt:lpstr>
      <vt:lpstr>PowerPoint Presentation</vt:lpstr>
      <vt:lpstr>PowerPoint Presentation</vt:lpstr>
    </vt:vector>
  </TitlesOfParts>
  <Company>Lawrence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we advise</dc:title>
  <dc:creator>Douglas S. Martin</dc:creator>
  <cp:lastModifiedBy>Stefan Debbert</cp:lastModifiedBy>
  <cp:revision>274</cp:revision>
  <cp:lastPrinted>2019-09-10T14:13:56Z</cp:lastPrinted>
  <dcterms:created xsi:type="dcterms:W3CDTF">2019-09-09T14:46:13Z</dcterms:created>
  <dcterms:modified xsi:type="dcterms:W3CDTF">2023-09-07T18:44:50Z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0x010100980D548A93CF4D42B23E046194C8229E</vt:lpwstr>
  </property>
  <property fmtid="{D5CDD505-2E9C-101B-9397-08002B2CF9AE}" pid="3" name="MediaServiceImageTags">
    <vt:lpwstr/>
  </property>
</Properties>
</file>